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6"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hRsUcx3JPZy784tyDs1fGhHLuKf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ona Bledow"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4DDED0-51A7-4E89-9570-3DBACB48B7A9}">
  <a:tblStyle styleId="{ED4DDED0-51A7-4E89-9570-3DBACB48B7A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7546"/>
    <p:restoredTop sz="62682"/>
  </p:normalViewPr>
  <p:slideViewPr>
    <p:cSldViewPr snapToGrid="0">
      <p:cViewPr varScale="1">
        <p:scale>
          <a:sx n="112" d="100"/>
          <a:sy n="112" d="100"/>
        </p:scale>
        <p:origin x="2048" y="176"/>
      </p:cViewPr>
      <p:guideLst>
        <p:guide orient="horz" pos="2183"/>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3" d="100"/>
          <a:sy n="83" d="100"/>
        </p:scale>
        <p:origin x="4472" y="2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3-02-02T15:29:30.989" idx="1">
    <p:pos x="197" y="707"/>
    <p:text>@m.scharp@izt.de
Erster Draft ist fertig. Bitte um Feedback/QS.
_Assigned to m.scharp@izt.de_</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onX9Gzs"/>
      </p:ext>
    </p:extLst>
  </p:cm>
  <p:cm authorId="0" dt="2023-02-02T15:30:53.957" idx="2">
    <p:pos x="197" y="807"/>
    <p:text>@m.schmidthals@izt.de
Erster Draft ist fertig. Bitte um Feedback/QS.
_Assigned to Malte Schmidthals_</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onX9Gzw"/>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3"/>
            <a:ext cx="3078428" cy="513509"/>
          </a:xfrm>
          <a:prstGeom prst="rect">
            <a:avLst/>
          </a:prstGeom>
          <a:noFill/>
          <a:ln>
            <a:noFill/>
          </a:ln>
        </p:spPr>
        <p:txBody>
          <a:bodyPr spcFirstLastPara="1" wrap="square" lIns="94825" tIns="47400" rIns="94825" bIns="474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991" y="3"/>
            <a:ext cx="3078428" cy="513509"/>
          </a:xfrm>
          <a:prstGeom prst="rect">
            <a:avLst/>
          </a:prstGeom>
          <a:noFill/>
          <a:ln>
            <a:noFill/>
          </a:ln>
        </p:spPr>
        <p:txBody>
          <a:bodyPr spcFirstLastPara="1" wrap="square" lIns="94825" tIns="47400" rIns="94825" bIns="474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79425" y="12779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407" y="4925407"/>
            <a:ext cx="5683250" cy="4606660"/>
          </a:xfrm>
          <a:prstGeom prst="rect">
            <a:avLst/>
          </a:prstGeom>
          <a:noFill/>
          <a:ln>
            <a:noFill/>
          </a:ln>
        </p:spPr>
        <p:txBody>
          <a:bodyPr spcFirstLastPara="1" wrap="square" lIns="94825" tIns="47400" rIns="94825" bIns="474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721107"/>
            <a:ext cx="3078428" cy="513506"/>
          </a:xfrm>
          <a:prstGeom prst="rect">
            <a:avLst/>
          </a:prstGeom>
          <a:noFill/>
          <a:ln>
            <a:noFill/>
          </a:ln>
        </p:spPr>
        <p:txBody>
          <a:bodyPr spcFirstLastPara="1" wrap="square" lIns="94825" tIns="47400" rIns="94825" bIns="474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umweltbundesamt.de/themen/wirtschaft-konsum/konsum-umwelt-zentrale-handlungsfelder#bedarfsfeld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dena.de/fileadmin/dena/Publikationen/PDFs/2022/dena_Gebaeudereport_2023.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nergieforschung.at/projekt/zukuenftige-entwicklung-der-raumkuehlung-durch-klimawandel-bis-2050/"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umweltbundesamt.de/themen/klima-energie/erneuerbare-energien/erneuerbare-energien-in-zahl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tagesschau.de/wirtschaft/technologie/waermepumpen-energie-heizen-101.html"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umweltbundesamt.de/daten/energie/energieverbrauch-fuer-fossile-erneuerbare-waerme"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tkom.org/sites/main/files/2021-11/211111_st_klimaschutz-und-energieeffizienz.pdf"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ressource-deutschland.de/werkzeuge/loesungsentwicklung/strategien-massnahmen/effiziente-gebaeudeinfrastruktur/"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wwf.de/fileadmin/fm-wwf/Publikationen-PDF/Unternehmen/Hintergrundpapier-Circular-Economy-im-Gebaeudesektor.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fdoc.ffg.at/s/vdb/public/node/content/8nKEL-hcRnqkwYOL8MHgxg/1.0?a=tru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38: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38:notes"/>
          <p:cNvSpPr txBox="1">
            <a:spLocks noGrp="1"/>
          </p:cNvSpPr>
          <p:nvPr>
            <p:ph type="body" idx="1"/>
          </p:nvPr>
        </p:nvSpPr>
        <p:spPr>
          <a:xfrm>
            <a:off x="479424" y="3960000"/>
            <a:ext cx="6145213" cy="6113898"/>
          </a:xfrm>
          <a:prstGeom prst="rect">
            <a:avLst/>
          </a:prstGeom>
          <a:noFill/>
          <a:ln>
            <a:noFill/>
          </a:ln>
        </p:spPr>
        <p:txBody>
          <a:bodyPr spcFirstLastPara="1" wrap="square" lIns="94825" tIns="47400" rIns="94825" bIns="47400" anchor="t" anchorCtr="0">
            <a:noAutofit/>
          </a:bodyPr>
          <a:lstStyle/>
          <a:p>
            <a:pPr marL="171450" lvl="0" indent="-171450" algn="l" rtl="0">
              <a:lnSpc>
                <a:spcPct val="100000"/>
              </a:lnSpc>
              <a:spcBef>
                <a:spcPts val="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Ziel des Projektes ist die Gründung einer </a:t>
            </a:r>
            <a:r>
              <a:rPr lang="de-DE" sz="1100" b="0" i="1" u="none" strike="noStrike" cap="none" dirty="0">
                <a:solidFill>
                  <a:schemeClr val="dk1"/>
                </a:solidFill>
                <a:latin typeface="Calibri"/>
                <a:ea typeface="Calibri"/>
                <a:cs typeface="Calibri"/>
                <a:sym typeface="Calibri"/>
              </a:rPr>
              <a:t>Projektagentur Berufliche Bildung für Nachhaltige Entwicklung (PA-BBNE) des Partnernetzwerkes Berufliche Bildung am IZT. </a:t>
            </a:r>
            <a:r>
              <a:rPr lang="de-DE" sz="1100" b="0" i="0" u="none" strike="noStrike" cap="none" dirty="0">
                <a:solidFill>
                  <a:schemeClr val="dk1"/>
                </a:solidFill>
                <a:latin typeface="Calibri"/>
                <a:ea typeface="Calibri"/>
                <a:cs typeface="Calibri"/>
                <a:sym typeface="Calibri"/>
              </a:rPr>
              <a:t>Für eine Vielzahl von Ausbildungsberufen erstellt die Projektagentur Begleitmaterialien zur </a:t>
            </a:r>
            <a:r>
              <a:rPr lang="de-DE" sz="1100" b="0" i="1" u="none" strike="noStrike" cap="none" dirty="0">
                <a:solidFill>
                  <a:schemeClr val="dk1"/>
                </a:solidFill>
                <a:latin typeface="Calibri"/>
                <a:ea typeface="Calibri"/>
                <a:cs typeface="Calibri"/>
                <a:sym typeface="Calibri"/>
              </a:rPr>
              <a:t>Beruflichen Bildung für Nachhaltige Entwicklung </a:t>
            </a:r>
            <a:r>
              <a:rPr lang="de-DE" sz="1100" b="0" i="0" u="none" strike="noStrike" cap="none" dirty="0">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a:t>
            </a:r>
            <a:r>
              <a:rPr lang="de-DE" sz="1100" b="0" i="0" u="none" strike="noStrike" cap="none" dirty="0" err="1">
                <a:solidFill>
                  <a:schemeClr val="dk1"/>
                </a:solidFill>
                <a:latin typeface="Calibri"/>
                <a:ea typeface="Calibri"/>
                <a:cs typeface="Calibri"/>
                <a:sym typeface="Calibri"/>
              </a:rPr>
              <a:t>Pädagog</a:t>
            </a:r>
            <a:r>
              <a:rPr lang="de-DE" sz="1100" b="0" i="0" u="none" strike="noStrike" cap="none" dirty="0">
                <a:solidFill>
                  <a:schemeClr val="dk1"/>
                </a:solidFill>
                <a:latin typeface="Calibri"/>
                <a:ea typeface="Calibri"/>
                <a:cs typeface="Calibri"/>
                <a:sym typeface="Calibri"/>
              </a:rPr>
              <a:t>*innen sowie Institutionen der beruflichen Bildung.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a:t>
            </a:r>
            <a:r>
              <a:rPr lang="de-DE" sz="1100" b="0" i="0" u="none" strike="noStrike" cap="none" dirty="0" err="1">
                <a:solidFill>
                  <a:schemeClr val="dk1"/>
                </a:solidFill>
                <a:latin typeface="Calibri"/>
                <a:ea typeface="Calibri"/>
                <a:cs typeface="Calibri"/>
                <a:sym typeface="Calibri"/>
              </a:rPr>
              <a:t>Sustainable</a:t>
            </a:r>
            <a:r>
              <a:rPr lang="de-DE" sz="1100" b="0" i="0" u="none" strike="noStrike" cap="none" dirty="0">
                <a:solidFill>
                  <a:schemeClr val="dk1"/>
                </a:solidFill>
                <a:latin typeface="Calibri"/>
                <a:ea typeface="Calibri"/>
                <a:cs typeface="Calibri"/>
                <a:sym typeface="Calibri"/>
              </a:rPr>
              <a:t> Development Goals, Ziele für die nachhaltige Entwicklung) gegeben und so die Bildung gemäß SDG 4 “Hochwertige Bildung” unterstützt.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a:t>
            </a:r>
            <a:r>
              <a:rPr lang="de-DE" sz="1100" b="0" i="0" u="none" strike="noStrike" cap="none" dirty="0" err="1">
                <a:solidFill>
                  <a:schemeClr val="dk1"/>
                </a:solidFill>
                <a:latin typeface="Calibri"/>
                <a:ea typeface="Calibri"/>
                <a:cs typeface="Calibri"/>
                <a:sym typeface="Calibri"/>
              </a:rPr>
              <a:t>für</a:t>
            </a:r>
            <a:r>
              <a:rPr lang="de-DE" sz="1100" b="0" i="0" u="none" strike="noStrike" cap="none" dirty="0">
                <a:solidFill>
                  <a:schemeClr val="dk1"/>
                </a:solidFill>
                <a:latin typeface="Calibri"/>
                <a:ea typeface="Calibri"/>
                <a:cs typeface="Calibri"/>
                <a:sym typeface="Calibri"/>
              </a:rPr>
              <a:t> die berufsprofilgebenden Fertigkeiten, Kenntnisse und Fähigkeiten bedeutet. Im Kern sollen deshalb folgende drei Materialien je Berufsbild entwickelt werden: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tabellarische didaktische Einordnung (Didaktisches Impulspapier, IP),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Handout (FS) z. B. mit der Darstellung von Zielkonflikten oder weiteren Aufgabenstellungen.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a:t>
            </a:r>
            <a:r>
              <a:rPr lang="de-DE" sz="1100" b="0" i="0" u="none" strike="noStrike" cap="none" dirty="0" err="1">
                <a:solidFill>
                  <a:schemeClr val="dk1"/>
                </a:solidFill>
                <a:latin typeface="Calibri"/>
                <a:ea typeface="Calibri"/>
                <a:cs typeface="Calibri"/>
                <a:sym typeface="Calibri"/>
              </a:rPr>
              <a:t>Ressources</a:t>
            </a:r>
            <a:r>
              <a:rPr lang="de-DE" sz="1100" b="0" i="0" u="none" strike="noStrike" cap="none" dirty="0">
                <a:solidFill>
                  <a:schemeClr val="dk1"/>
                </a:solidFill>
                <a:latin typeface="Calibri"/>
                <a:ea typeface="Calibri"/>
                <a:cs typeface="Calibri"/>
                <a:sym typeface="Calibri"/>
              </a:rPr>
              <a:t> (OER-Materialien) im PDF-Format und als </a:t>
            </a:r>
            <a:r>
              <a:rPr lang="de-DE" sz="1100" b="0" i="0" u="none" strike="noStrike" cap="none" dirty="0" err="1">
                <a:solidFill>
                  <a:schemeClr val="dk1"/>
                </a:solidFill>
                <a:latin typeface="Calibri"/>
                <a:ea typeface="Calibri"/>
                <a:cs typeface="Calibri"/>
                <a:sym typeface="Calibri"/>
              </a:rPr>
              <a:t>Oce</a:t>
            </a:r>
            <a:r>
              <a:rPr lang="de-DE" sz="1100" b="0" i="0" u="none" strike="noStrike" cap="none" dirty="0">
                <a:solidFill>
                  <a:schemeClr val="dk1"/>
                </a:solidFill>
                <a:latin typeface="Calibri"/>
                <a:ea typeface="Calibri"/>
                <a:cs typeface="Calibri"/>
                <a:sym typeface="Calibri"/>
              </a:rPr>
              <a:t>-Dokumente (Word und PowerPoint) zur weiteren Verwendung veröffentlicht, d. h. sie können von den Nutzer*innen kopiert, ergänzt oder umstrukturiert werden. </a:t>
            </a:r>
            <a:endParaRPr sz="1100" dirty="0"/>
          </a:p>
        </p:txBody>
      </p:sp>
      <p:sp>
        <p:nvSpPr>
          <p:cNvPr id="133" name="Google Shape;133;p38: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1ede7e167af_0_65:notes"/>
          <p:cNvSpPr>
            <a:spLocks noGrp="1" noRot="1" noChangeAspect="1"/>
          </p:cNvSpPr>
          <p:nvPr>
            <p:ph type="sldImg" idx="2"/>
          </p:nvPr>
        </p:nvSpPr>
        <p:spPr>
          <a:xfrm>
            <a:off x="479425" y="287338"/>
            <a:ext cx="6142038"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2" name="Google Shape;282;g1ede7e167af_0_65:notes"/>
          <p:cNvSpPr txBox="1">
            <a:spLocks noGrp="1"/>
          </p:cNvSpPr>
          <p:nvPr>
            <p:ph type="body" idx="1"/>
          </p:nvPr>
        </p:nvSpPr>
        <p:spPr>
          <a:xfrm>
            <a:off x="479425" y="3960000"/>
            <a:ext cx="6142038" cy="6346613"/>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Aft>
                <a:spcPts val="0"/>
              </a:spcAft>
              <a:buSzPts val="1400"/>
              <a:buFont typeface="Arial"/>
              <a:buNone/>
            </a:pPr>
            <a:r>
              <a:rPr lang="de-DE" sz="1000" b="1" i="0" u="none" strike="noStrike" dirty="0">
                <a:solidFill>
                  <a:schemeClr val="dk1"/>
                </a:solidFill>
                <a:latin typeface="Calibri"/>
                <a:ea typeface="Calibri"/>
                <a:cs typeface="Calibri"/>
                <a:sym typeface="Calibri"/>
              </a:rPr>
              <a:t>Beschreibung</a:t>
            </a:r>
            <a:endParaRPr sz="1000" dirty="0">
              <a:solidFill>
                <a:schemeClr val="dk1"/>
              </a:solidFill>
              <a:latin typeface="Calibri"/>
              <a:ea typeface="Calibri"/>
              <a:cs typeface="Calibri"/>
              <a:sym typeface="Calibri"/>
            </a:endParaRPr>
          </a:p>
          <a:p>
            <a:pPr marL="0" lvl="0" indent="0" algn="l" rtl="0">
              <a:lnSpc>
                <a:spcPct val="100000"/>
              </a:lnSpc>
              <a:spcAft>
                <a:spcPts val="0"/>
              </a:spcAft>
              <a:buSzPts val="1400"/>
              <a:buNone/>
            </a:pPr>
            <a:r>
              <a:rPr lang="de-DE" sz="1000" dirty="0">
                <a:solidFill>
                  <a:schemeClr val="tx1"/>
                </a:solidFill>
              </a:rPr>
              <a:t>Energie </a:t>
            </a:r>
            <a:r>
              <a:rPr lang="de-DE" sz="1000" b="0" i="0" u="none" strike="noStrike" cap="none" dirty="0">
                <a:solidFill>
                  <a:schemeClr val="tx1"/>
                </a:solidFill>
                <a:latin typeface="Calibri"/>
                <a:ea typeface="Calibri"/>
                <a:cs typeface="Calibri"/>
                <a:sym typeface="Calibri"/>
              </a:rPr>
              <a:t>und Nachhaltigkeit sind unmittelbar miteinander verbunden. D</a:t>
            </a:r>
            <a:r>
              <a:rPr lang="de-DE" sz="1000" dirty="0">
                <a:solidFill>
                  <a:schemeClr val="tx1"/>
                </a:solidFill>
              </a:rPr>
              <a:t>ie Bereitstellung von Wärme und Warmwasser macht einen erheblichen Anteil unseres Energieverbrauches aus - und trägt durch die Energiequellen, die wir derzeit noch nutzen, daher in beträchtlichem Maß zum Klimawandel bei. </a:t>
            </a:r>
            <a:r>
              <a:rPr lang="de-DE" sz="1000" b="0" i="0" u="none" strike="noStrike" cap="none" dirty="0">
                <a:solidFill>
                  <a:schemeClr val="tx1"/>
                </a:solidFill>
                <a:latin typeface="Calibri"/>
                <a:ea typeface="Calibri"/>
                <a:cs typeface="Calibri"/>
                <a:sym typeface="Calibri"/>
              </a:rPr>
              <a:t>Gleichzeitig kann die </a:t>
            </a:r>
            <a:r>
              <a:rPr lang="de-DE" sz="1000" dirty="0">
                <a:solidFill>
                  <a:schemeClr val="tx1"/>
                </a:solidFill>
                <a:latin typeface="Calibri"/>
                <a:ea typeface="Calibri"/>
                <a:cs typeface="Calibri"/>
                <a:sym typeface="Calibri"/>
              </a:rPr>
              <a:t>Gesellschaft ohne eine intakte Umwelt nicht überleben, weswegen auf die Nutzung der natürlichen Ressourcen und den Erhalt von Lebensraum besonders geachtet werden muss. Unsere Gesellschaft und unsere Wirtschaft sind in die </a:t>
            </a:r>
            <a:r>
              <a:rPr lang="de-DE" sz="1000" b="0" i="0" u="none" strike="noStrike" cap="none" dirty="0">
                <a:solidFill>
                  <a:schemeClr val="tx1"/>
                </a:solidFill>
                <a:latin typeface="Calibri"/>
                <a:ea typeface="Calibri"/>
                <a:cs typeface="Calibri"/>
                <a:sym typeface="Calibri"/>
              </a:rPr>
              <a:t>Biosphäre eingebettet, sie ist die Basis für alles. Das Cake-Prinzip bedeutet „</a:t>
            </a:r>
            <a:r>
              <a:rPr lang="de-DE" sz="1000" b="0" i="1" u="none" strike="noStrike" cap="none" dirty="0">
                <a:solidFill>
                  <a:schemeClr val="tx1"/>
                </a:solidFill>
                <a:latin typeface="Calibri"/>
                <a:ea typeface="Calibri"/>
                <a:cs typeface="Calibri"/>
                <a:sym typeface="Calibri"/>
              </a:rPr>
              <a:t>eine Verschiebung weg vom aktuellen sektoralen Ansatz, bei dem soziale, wirtschaftliche </a:t>
            </a:r>
            <a:r>
              <a:rPr lang="de-DE" sz="1000" b="0" i="1" u="none" strike="noStrike" cap="none" dirty="0">
                <a:solidFill>
                  <a:schemeClr val="dk1"/>
                </a:solidFill>
                <a:latin typeface="Calibri"/>
                <a:ea typeface="Calibri"/>
                <a:cs typeface="Calibri"/>
                <a:sym typeface="Calibri"/>
              </a:rPr>
              <a:t>und ökologische Entwicklung als separate Teile angesehen werden</a:t>
            </a:r>
            <a:r>
              <a:rPr lang="de-DE" sz="1000" b="0" i="0" u="none" strike="noStrike" cap="none" dirty="0">
                <a:solidFill>
                  <a:schemeClr val="dk1"/>
                </a:solidFill>
                <a:latin typeface="Calibri"/>
                <a:ea typeface="Calibri"/>
                <a:cs typeface="Calibri"/>
                <a:sym typeface="Calibri"/>
              </a:rPr>
              <a:t>“</a:t>
            </a:r>
            <a:r>
              <a:rPr lang="de-DE" sz="1000" b="0" i="1" u="none" strike="noStrike" cap="none" dirty="0">
                <a:solidFill>
                  <a:schemeClr val="dk1"/>
                </a:solidFill>
                <a:latin typeface="Calibri"/>
                <a:ea typeface="Calibri"/>
                <a:cs typeface="Calibri"/>
                <a:sym typeface="Calibri"/>
              </a:rPr>
              <a:t> </a:t>
            </a:r>
            <a:r>
              <a:rPr lang="de-DE" sz="1000" b="0" i="0" u="none" strike="noStrike" cap="none" dirty="0">
                <a:solidFill>
                  <a:schemeClr val="dk1"/>
                </a:solidFill>
                <a:latin typeface="Calibri"/>
                <a:ea typeface="Calibri"/>
                <a:cs typeface="Calibri"/>
                <a:sym typeface="Calibri"/>
              </a:rPr>
              <a:t>(</a:t>
            </a:r>
            <a:r>
              <a:rPr lang="de-DE" sz="1000" b="0" i="0" dirty="0">
                <a:solidFill>
                  <a:schemeClr val="dk1"/>
                </a:solidFill>
                <a:latin typeface="Calibri"/>
                <a:ea typeface="Calibri"/>
                <a:cs typeface="Calibri"/>
                <a:sym typeface="Calibri"/>
              </a:rPr>
              <a:t>Stockholm </a:t>
            </a:r>
            <a:r>
              <a:rPr lang="de-DE" sz="1000" b="0" i="0" dirty="0" err="1">
                <a:solidFill>
                  <a:schemeClr val="dk1"/>
                </a:solidFill>
                <a:latin typeface="Calibri"/>
                <a:ea typeface="Calibri"/>
                <a:cs typeface="Calibri"/>
                <a:sym typeface="Calibri"/>
              </a:rPr>
              <a:t>Resilience</a:t>
            </a:r>
            <a:r>
              <a:rPr lang="de-DE" sz="1000" b="0" i="0" dirty="0">
                <a:solidFill>
                  <a:schemeClr val="dk1"/>
                </a:solidFill>
                <a:latin typeface="Calibri"/>
                <a:ea typeface="Calibri"/>
                <a:cs typeface="Calibri"/>
                <a:sym typeface="Calibri"/>
              </a:rPr>
              <a:t> </a:t>
            </a:r>
            <a:r>
              <a:rPr lang="de-DE" sz="1000" b="0" i="0" dirty="0" err="1">
                <a:solidFill>
                  <a:schemeClr val="dk1"/>
                </a:solidFill>
                <a:latin typeface="Calibri"/>
                <a:ea typeface="Calibri"/>
                <a:cs typeface="Calibri"/>
                <a:sym typeface="Calibri"/>
              </a:rPr>
              <a:t>Centre</a:t>
            </a:r>
            <a:r>
              <a:rPr lang="de-DE" sz="1000" b="0" i="0" dirty="0">
                <a:solidFill>
                  <a:schemeClr val="dk1"/>
                </a:solidFill>
                <a:latin typeface="Calibri"/>
                <a:ea typeface="Calibri"/>
                <a:cs typeface="Calibri"/>
                <a:sym typeface="Calibri"/>
              </a:rPr>
              <a:t> o.J.). Auf der Basis der Biosphäre werden </a:t>
            </a:r>
            <a:r>
              <a:rPr lang="de-DE" sz="1000" dirty="0">
                <a:solidFill>
                  <a:schemeClr val="dk1"/>
                </a:solidFill>
                <a:latin typeface="Calibri"/>
                <a:ea typeface="Calibri"/>
                <a:cs typeface="Calibri"/>
                <a:sym typeface="Calibri"/>
              </a:rPr>
              <a:t>alle anderen SDGs eingeordnet werden müssen. Die nächste Ebene nach der Biosphäre bildet die Gesellschaft mit den jeweiligen SDG 1 bis 4, 7, 11 und 16. Die dritte Ebene bildet die Wirtschaft, denn diese ist abhängig von einer funktionierenden Gesellschaft. Diese Schichtung ist wohlbegründet, denn gesunde (SDG 3 Gesundheit und Wohlergehen) und wohlhabende (SDG 1 Keine Armut) Kund*innen sind auch die Konsument*innen der Unternehmen ohne die sie nicht existieren würden. Die dritte Ebene – die Wirtschaft – umfasst die SDG 8 Menschwürdige Arbeit und Wirtschaftswachstum, SDG 9 Industrie, Innovation und Infrastruktur, SDG 10 Ungleichheit sowie SDG 12 Nachhaltige/</a:t>
            </a:r>
            <a:r>
              <a:rPr lang="de-DE" sz="1000" dirty="0" err="1">
                <a:solidFill>
                  <a:schemeClr val="dk1"/>
                </a:solidFill>
                <a:latin typeface="Calibri"/>
                <a:ea typeface="Calibri"/>
                <a:cs typeface="Calibri"/>
                <a:sym typeface="Calibri"/>
              </a:rPr>
              <a:t>r</a:t>
            </a:r>
            <a:r>
              <a:rPr lang="de-DE" sz="1000" dirty="0">
                <a:solidFill>
                  <a:schemeClr val="dk1"/>
                </a:solidFill>
                <a:latin typeface="Calibri"/>
                <a:ea typeface="Calibri"/>
                <a:cs typeface="Calibri"/>
                <a:sym typeface="Calibri"/>
              </a:rPr>
              <a:t> Konsum und Produktion – also alles, was eine nachhaltige Wirtschaft ausmacht. “On </a:t>
            </a:r>
            <a:r>
              <a:rPr lang="de-DE" sz="1000" dirty="0" err="1">
                <a:solidFill>
                  <a:schemeClr val="dk1"/>
                </a:solidFill>
                <a:latin typeface="Calibri"/>
                <a:ea typeface="Calibri"/>
                <a:cs typeface="Calibri"/>
                <a:sym typeface="Calibri"/>
              </a:rPr>
              <a:t>the</a:t>
            </a:r>
            <a:r>
              <a:rPr lang="de-DE" sz="1000" dirty="0">
                <a:solidFill>
                  <a:schemeClr val="dk1"/>
                </a:solidFill>
                <a:latin typeface="Calibri"/>
                <a:ea typeface="Calibri"/>
                <a:cs typeface="Calibri"/>
                <a:sym typeface="Calibri"/>
              </a:rPr>
              <a:t> Top“ steht das SDG 17 „Partnerschaften zur Erreichung der Ziele, das in diesem Modell als Dreh- und Angelpunkt zwischen allen Ebenen der Interaktion funktioniert. Ohne das Zusammenwirken von mehreren Stakeholdern, Gemeinschaften und Staaten, wird es nur sehr schwer sein, die 17 SDGs bis 2030 umzusetzen. </a:t>
            </a:r>
            <a:endParaRPr sz="1000" dirty="0"/>
          </a:p>
          <a:p>
            <a:pPr marL="0" lvl="0" indent="0" algn="l" rtl="0">
              <a:lnSpc>
                <a:spcPct val="100000"/>
              </a:lnSpc>
              <a:spcAft>
                <a:spcPts val="0"/>
              </a:spcAft>
              <a:buSzPts val="1400"/>
              <a:buNone/>
            </a:pPr>
            <a:r>
              <a:rPr lang="de-DE" sz="1000" dirty="0">
                <a:solidFill>
                  <a:schemeClr val="dk1"/>
                </a:solidFill>
                <a:latin typeface="Calibri"/>
                <a:ea typeface="Calibri"/>
                <a:cs typeface="Calibri"/>
                <a:sym typeface="Calibri"/>
              </a:rPr>
              <a:t>Auch wenn das SDG 4 Hochwertige Bildung keine besondere Rolle in diesem Modell hat (und nur eingereiht ist zwischen allen anderen) – so kann nur Bildung den Teufelskreis der Armut durchbrechen, Krisen vermeiden und dysfunktionale Gesellschaften (Korruption, Rechtsunsicherheit, Umweltzerstörung, Verletzung der Menschenrechte) verändern. Aber auch in demokratischen Gesellschaften mit einer Wirtschaftsstruktur, die schon in vielen Teilen im Sinne der Nachhaltigkeit reguliert ist, werden die Ziele der nachhaltigen Entwicklung noch bei weitem nicht erreicht, zu groß sind die Defizite der </a:t>
            </a:r>
            <a:r>
              <a:rPr lang="de-DE" sz="1000" dirty="0" err="1">
                <a:solidFill>
                  <a:schemeClr val="dk1"/>
                </a:solidFill>
                <a:latin typeface="Calibri"/>
                <a:ea typeface="Calibri"/>
                <a:cs typeface="Calibri"/>
                <a:sym typeface="Calibri"/>
              </a:rPr>
              <a:t>SDG‘s</a:t>
            </a:r>
            <a:r>
              <a:rPr lang="de-DE" sz="1000" dirty="0">
                <a:solidFill>
                  <a:schemeClr val="dk1"/>
                </a:solidFill>
                <a:latin typeface="Calibri"/>
                <a:ea typeface="Calibri"/>
                <a:cs typeface="Calibri"/>
                <a:sym typeface="Calibri"/>
              </a:rPr>
              <a:t> wie selbst die Bundesregierung in den jeweiligen Nachhaltigkeitsberichten der Ministerium bestätigen (Bundesregierung o.J.). </a:t>
            </a:r>
            <a:endParaRPr sz="1000" dirty="0"/>
          </a:p>
          <a:p>
            <a:pPr marL="0" lvl="0" indent="0" algn="l" rtl="0">
              <a:lnSpc>
                <a:spcPct val="100000"/>
              </a:lnSpc>
              <a:spcBef>
                <a:spcPts val="400"/>
              </a:spcBef>
              <a:spcAft>
                <a:spcPts val="0"/>
              </a:spcAft>
              <a:buSzPts val="1400"/>
              <a:buNone/>
            </a:pPr>
            <a:r>
              <a:rPr lang="de-DE" sz="1000" b="1" dirty="0">
                <a:solidFill>
                  <a:schemeClr val="dk1"/>
                </a:solidFill>
                <a:latin typeface="Calibri"/>
                <a:ea typeface="Calibri"/>
                <a:cs typeface="Calibri"/>
                <a:sym typeface="Calibri"/>
              </a:rPr>
              <a:t>Aufgabe</a:t>
            </a:r>
            <a:endParaRPr sz="1000" dirty="0"/>
          </a:p>
          <a:p>
            <a:pPr marL="0" lvl="0" indent="0" algn="l" rtl="0">
              <a:lnSpc>
                <a:spcPct val="100000"/>
              </a:lnSpc>
              <a:spcAft>
                <a:spcPts val="0"/>
              </a:spcAft>
              <a:buSzPts val="1400"/>
              <a:buNone/>
            </a:pPr>
            <a:r>
              <a:rPr lang="de-DE" sz="1000" dirty="0">
                <a:solidFill>
                  <a:schemeClr val="dk1"/>
                </a:solidFill>
                <a:latin typeface="Calibri"/>
                <a:ea typeface="Calibri"/>
                <a:cs typeface="Calibri"/>
                <a:sym typeface="Calibri"/>
              </a:rPr>
              <a:t>Die </a:t>
            </a:r>
            <a:r>
              <a:rPr lang="de-DE" sz="1000" dirty="0" err="1">
                <a:solidFill>
                  <a:schemeClr val="dk1"/>
                </a:solidFill>
                <a:latin typeface="Calibri"/>
                <a:ea typeface="Calibri"/>
                <a:cs typeface="Calibri"/>
                <a:sym typeface="Calibri"/>
              </a:rPr>
              <a:t>SDG‘s</a:t>
            </a:r>
            <a:r>
              <a:rPr lang="de-DE" sz="1000" dirty="0">
                <a:solidFill>
                  <a:schemeClr val="dk1"/>
                </a:solidFill>
                <a:latin typeface="Calibri"/>
                <a:ea typeface="Calibri"/>
                <a:cs typeface="Calibri"/>
                <a:sym typeface="Calibri"/>
              </a:rPr>
              <a:t> können auch nur erreicht werden, wenn alle betroffenen Akteure gemeinsam an der Umsetzung arbeiten. Deshalb stellt sich die Frage für jedes einzelne Unternehmen, für die Geschäftsführung, die Eigentümer*innen und für alle Mitarbeiter*innen:</a:t>
            </a:r>
            <a:endParaRPr sz="1000" dirty="0"/>
          </a:p>
          <a:p>
            <a:pPr marL="184150" marR="0" lvl="0" indent="-136525" algn="l" rtl="0">
              <a:lnSpc>
                <a:spcPct val="100000"/>
              </a:lnSpc>
              <a:spcAft>
                <a:spcPts val="0"/>
              </a:spcAft>
              <a:buClr>
                <a:srgbClr val="000000"/>
              </a:buClr>
              <a:buSzPts val="1200"/>
              <a:buFont typeface="Arial"/>
              <a:buChar char="•"/>
            </a:pPr>
            <a:r>
              <a:rPr lang="de-DE" sz="1000" dirty="0">
                <a:solidFill>
                  <a:schemeClr val="dk1"/>
                </a:solidFill>
                <a:latin typeface="Calibri"/>
                <a:ea typeface="Calibri"/>
                <a:cs typeface="Calibri"/>
                <a:sym typeface="Calibri"/>
              </a:rPr>
              <a:t>Welche Rolle spielen die </a:t>
            </a:r>
            <a:r>
              <a:rPr lang="de-DE" sz="1000" dirty="0" err="1">
                <a:solidFill>
                  <a:schemeClr val="dk1"/>
                </a:solidFill>
                <a:latin typeface="Calibri"/>
                <a:ea typeface="Calibri"/>
                <a:cs typeface="Calibri"/>
                <a:sym typeface="Calibri"/>
              </a:rPr>
              <a:t>SDG‘s</a:t>
            </a:r>
            <a:r>
              <a:rPr lang="de-DE" sz="1000" dirty="0">
                <a:solidFill>
                  <a:schemeClr val="dk1"/>
                </a:solidFill>
                <a:latin typeface="Calibri"/>
                <a:ea typeface="Calibri"/>
                <a:cs typeface="Calibri"/>
                <a:sym typeface="Calibri"/>
              </a:rPr>
              <a:t> für Ihr Unternehmen</a:t>
            </a:r>
            <a:endParaRPr sz="1000" b="0" i="0" u="none" strike="noStrike" cap="none" dirty="0">
              <a:solidFill>
                <a:schemeClr val="dk1"/>
              </a:solidFill>
              <a:latin typeface="Calibri"/>
              <a:ea typeface="Calibri"/>
              <a:cs typeface="Calibri"/>
              <a:sym typeface="Calibri"/>
            </a:endParaRPr>
          </a:p>
          <a:p>
            <a:pPr marL="184150" marR="0" lvl="0" indent="-136525" algn="l" rtl="0">
              <a:lnSpc>
                <a:spcPct val="100000"/>
              </a:lnSpc>
              <a:spcAft>
                <a:spcPts val="0"/>
              </a:spcAft>
              <a:buClr>
                <a:srgbClr val="000000"/>
              </a:buClr>
              <a:buSzPts val="1200"/>
              <a:buFont typeface="Arial"/>
              <a:buChar char="•"/>
            </a:pPr>
            <a:r>
              <a:rPr lang="de-DE" sz="1000" b="0" i="0" u="none" strike="noStrike" cap="none" dirty="0">
                <a:solidFill>
                  <a:schemeClr val="dk1"/>
                </a:solidFill>
                <a:latin typeface="Calibri"/>
                <a:ea typeface="Calibri"/>
                <a:cs typeface="Calibri"/>
                <a:sym typeface="Calibri"/>
              </a:rPr>
              <a:t>Wie stellen Sie Ihr Unternehmen für die Zukunft auf?</a:t>
            </a:r>
            <a:endParaRPr sz="1000" dirty="0">
              <a:solidFill>
                <a:schemeClr val="dk1"/>
              </a:solidFill>
              <a:latin typeface="Calibri"/>
              <a:ea typeface="Calibri"/>
              <a:cs typeface="Calibri"/>
              <a:sym typeface="Calibri"/>
            </a:endParaRPr>
          </a:p>
          <a:p>
            <a:pPr marL="0" lvl="0" indent="0" algn="l" rtl="0">
              <a:lnSpc>
                <a:spcPct val="100000"/>
              </a:lnSpc>
              <a:spcBef>
                <a:spcPts val="400"/>
              </a:spcBef>
              <a:spcAft>
                <a:spcPts val="0"/>
              </a:spcAft>
              <a:buClr>
                <a:schemeClr val="dk1"/>
              </a:buClr>
              <a:buSzPts val="1100"/>
              <a:buFont typeface="Arial"/>
              <a:buNone/>
            </a:pPr>
            <a:r>
              <a:rPr lang="de-DE" sz="1000" b="1" dirty="0">
                <a:solidFill>
                  <a:schemeClr val="dk1"/>
                </a:solidFill>
                <a:latin typeface="Calibri"/>
                <a:ea typeface="Calibri"/>
                <a:cs typeface="Calibri"/>
                <a:sym typeface="Calibri"/>
              </a:rPr>
              <a:t>Quellen und Abbildung</a:t>
            </a:r>
            <a:endParaRPr sz="1000" dirty="0"/>
          </a:p>
          <a:p>
            <a:pPr marL="184150" indent="-136525">
              <a:buClr>
                <a:schemeClr val="dk1"/>
              </a:buClr>
              <a:buSzPts val="1200"/>
              <a:buFont typeface="Arial"/>
              <a:buChar char="•"/>
            </a:pPr>
            <a:r>
              <a:rPr lang="de-DE" sz="800" dirty="0"/>
              <a:t>Bundesregierung (o.J.): Berichte aus den Ministerien. Online: https://</a:t>
            </a:r>
            <a:r>
              <a:rPr lang="de-DE" sz="800" dirty="0" err="1"/>
              <a:t>www.bundesregierung.de</a:t>
            </a:r>
            <a:r>
              <a:rPr lang="de-DE" sz="800" dirty="0"/>
              <a:t>/</a:t>
            </a:r>
            <a:r>
              <a:rPr lang="de-DE" sz="800" dirty="0" err="1"/>
              <a:t>breg</a:t>
            </a:r>
            <a:r>
              <a:rPr lang="de-DE" sz="800" dirty="0"/>
              <a:t>-de/</a:t>
            </a:r>
            <a:r>
              <a:rPr lang="de-DE" sz="800" dirty="0" err="1"/>
              <a:t>themen</a:t>
            </a:r>
            <a:r>
              <a:rPr lang="de-DE" sz="800" dirty="0"/>
              <a:t>/</a:t>
            </a:r>
            <a:r>
              <a:rPr lang="de-DE" sz="800" dirty="0" err="1"/>
              <a:t>nachhaltigkeitspolitik</a:t>
            </a:r>
            <a:r>
              <a:rPr lang="de-DE" sz="800" dirty="0"/>
              <a:t>/berichte-und-reden-nachhaltigkeit/berichte-aus-den-ministerien-429902</a:t>
            </a:r>
          </a:p>
          <a:p>
            <a:pPr marL="184150" marR="0" lvl="0" indent="-136525" algn="l" rtl="0">
              <a:lnSpc>
                <a:spcPct val="100000"/>
              </a:lnSpc>
              <a:spcAft>
                <a:spcPts val="0"/>
              </a:spcAft>
              <a:buClr>
                <a:schemeClr val="dk1"/>
              </a:buClr>
              <a:buSzPts val="1200"/>
              <a:buFont typeface="Arial"/>
              <a:buChar char="•"/>
            </a:pPr>
            <a:r>
              <a:rPr lang="de-DE" sz="800" b="0" dirty="0">
                <a:solidFill>
                  <a:schemeClr val="dk1"/>
                </a:solidFill>
                <a:latin typeface="Calibri"/>
                <a:ea typeface="Calibri"/>
                <a:cs typeface="Calibri"/>
                <a:sym typeface="Calibri"/>
              </a:rPr>
              <a:t>Cake: Stockholm </a:t>
            </a:r>
            <a:r>
              <a:rPr lang="de-DE" sz="800" b="0" dirty="0" err="1">
                <a:solidFill>
                  <a:schemeClr val="dk1"/>
                </a:solidFill>
                <a:latin typeface="Calibri"/>
                <a:ea typeface="Calibri"/>
                <a:cs typeface="Calibri"/>
                <a:sym typeface="Calibri"/>
              </a:rPr>
              <a:t>Resilience</a:t>
            </a:r>
            <a:r>
              <a:rPr lang="de-DE" sz="800" b="0" dirty="0">
                <a:solidFill>
                  <a:schemeClr val="dk1"/>
                </a:solidFill>
                <a:latin typeface="Calibri"/>
                <a:ea typeface="Calibri"/>
                <a:cs typeface="Calibri"/>
                <a:sym typeface="Calibri"/>
              </a:rPr>
              <a:t> </a:t>
            </a:r>
            <a:r>
              <a:rPr lang="de-DE" sz="800" b="0" dirty="0" err="1">
                <a:solidFill>
                  <a:schemeClr val="dk1"/>
                </a:solidFill>
                <a:latin typeface="Calibri"/>
                <a:ea typeface="Calibri"/>
                <a:cs typeface="Calibri"/>
                <a:sym typeface="Calibri"/>
              </a:rPr>
              <a:t>Centre</a:t>
            </a:r>
            <a:r>
              <a:rPr lang="de-DE" sz="800" b="0" dirty="0">
                <a:solidFill>
                  <a:schemeClr val="dk1"/>
                </a:solidFill>
                <a:latin typeface="Calibri"/>
                <a:ea typeface="Calibri"/>
                <a:cs typeface="Calibri"/>
                <a:sym typeface="Calibri"/>
              </a:rPr>
              <a:t> (o.J.): </a:t>
            </a:r>
            <a:r>
              <a:rPr lang="de-DE" sz="800" b="0" i="0" u="none" strike="noStrike" cap="none" dirty="0">
                <a:solidFill>
                  <a:schemeClr val="dk1"/>
                </a:solidFill>
                <a:latin typeface="Calibri"/>
                <a:ea typeface="Calibri"/>
                <a:cs typeface="Calibri"/>
                <a:sym typeface="Calibri"/>
              </a:rPr>
              <a:t>Eine neue Art, die Ziele für nachhaltige Entwicklung zu sehen und wie sie alle mit Lebensmitteln verbunden sind. Online: https://</a:t>
            </a:r>
            <a:r>
              <a:rPr lang="de-DE" sz="800" b="0" i="0" u="none" strike="noStrike" cap="none" dirty="0" err="1">
                <a:solidFill>
                  <a:schemeClr val="dk1"/>
                </a:solidFill>
                <a:latin typeface="Calibri"/>
                <a:ea typeface="Calibri"/>
                <a:cs typeface="Calibri"/>
                <a:sym typeface="Calibri"/>
              </a:rPr>
              <a:t>www.stockholmresilience.org</a:t>
            </a:r>
            <a:r>
              <a:rPr lang="de-DE" sz="800" b="0" i="0" u="none" strike="noStrike" cap="none" dirty="0">
                <a:solidFill>
                  <a:schemeClr val="dk1"/>
                </a:solidFill>
                <a:latin typeface="Calibri"/>
                <a:ea typeface="Calibri"/>
                <a:cs typeface="Calibri"/>
                <a:sym typeface="Calibri"/>
              </a:rPr>
              <a:t>/</a:t>
            </a:r>
            <a:r>
              <a:rPr lang="de-DE" sz="800" b="0" i="0" u="none" strike="noStrike" cap="none" dirty="0" err="1">
                <a:solidFill>
                  <a:schemeClr val="dk1"/>
                </a:solidFill>
                <a:latin typeface="Calibri"/>
                <a:ea typeface="Calibri"/>
                <a:cs typeface="Calibri"/>
                <a:sym typeface="Calibri"/>
              </a:rPr>
              <a:t>research</a:t>
            </a:r>
            <a:r>
              <a:rPr lang="de-DE" sz="800" b="0" i="0" u="none" strike="noStrike" cap="none" dirty="0">
                <a:solidFill>
                  <a:schemeClr val="dk1"/>
                </a:solidFill>
                <a:latin typeface="Calibri"/>
                <a:ea typeface="Calibri"/>
                <a:cs typeface="Calibri"/>
                <a:sym typeface="Calibri"/>
              </a:rPr>
              <a:t>/</a:t>
            </a:r>
            <a:r>
              <a:rPr lang="de-DE" sz="800" b="0" i="0" u="none" strike="noStrike" cap="none" dirty="0" err="1">
                <a:solidFill>
                  <a:schemeClr val="dk1"/>
                </a:solidFill>
                <a:latin typeface="Calibri"/>
                <a:ea typeface="Calibri"/>
                <a:cs typeface="Calibri"/>
                <a:sym typeface="Calibri"/>
              </a:rPr>
              <a:t>research</a:t>
            </a:r>
            <a:r>
              <a:rPr lang="de-DE" sz="800" b="0" i="0" u="none" strike="noStrike" cap="none" dirty="0">
                <a:solidFill>
                  <a:schemeClr val="dk1"/>
                </a:solidFill>
                <a:latin typeface="Calibri"/>
                <a:ea typeface="Calibri"/>
                <a:cs typeface="Calibri"/>
                <a:sym typeface="Calibri"/>
              </a:rPr>
              <a:t>-news/2016-06-14-the-sdgs-wedding-cake.html. </a:t>
            </a:r>
            <a:r>
              <a:rPr lang="de-DE" sz="800" dirty="0">
                <a:solidFill>
                  <a:schemeClr val="dk1"/>
                </a:solidFill>
                <a:latin typeface="Calibri"/>
                <a:ea typeface="Calibri"/>
                <a:cs typeface="Calibri"/>
                <a:sym typeface="Calibri"/>
              </a:rPr>
              <a:t>(Lizenz: </a:t>
            </a:r>
            <a:r>
              <a:rPr lang="de-DE" sz="800" b="0" i="0" u="none" strike="noStrike" cap="none" dirty="0">
                <a:solidFill>
                  <a:schemeClr val="dk1"/>
                </a:solidFill>
                <a:latin typeface="Calibri"/>
                <a:ea typeface="Calibri"/>
                <a:cs typeface="Calibri"/>
                <a:sym typeface="Calibri"/>
              </a:rPr>
              <a:t>CC BY-ND 3.0)</a:t>
            </a:r>
            <a:endParaRPr sz="800" dirty="0"/>
          </a:p>
          <a:p>
            <a:pPr marL="184150" marR="0" lvl="0" indent="-136525" algn="l" rtl="0">
              <a:lnSpc>
                <a:spcPct val="100000"/>
              </a:lnSpc>
              <a:spcAft>
                <a:spcPts val="0"/>
              </a:spcAft>
              <a:buClr>
                <a:schemeClr val="dk1"/>
              </a:buClr>
              <a:buSzPts val="1200"/>
              <a:buFont typeface="Arial"/>
              <a:buChar char="•"/>
            </a:pPr>
            <a:r>
              <a:rPr lang="de-DE" sz="800" b="0" i="0" u="none" strike="noStrike" cap="none" dirty="0">
                <a:solidFill>
                  <a:schemeClr val="dk1"/>
                </a:solidFill>
                <a:latin typeface="Calibri"/>
                <a:ea typeface="Calibri"/>
                <a:cs typeface="Calibri"/>
                <a:sym typeface="Calibri"/>
              </a:rPr>
              <a:t>Nachhaltigkeitsstrategie - eigene Darstellung in </a:t>
            </a:r>
            <a:r>
              <a:rPr lang="de-DE" sz="800" b="0" i="0" u="none" strike="noStrike" cap="none" dirty="0" err="1">
                <a:solidFill>
                  <a:schemeClr val="dk1"/>
                </a:solidFill>
                <a:latin typeface="Calibri"/>
                <a:ea typeface="Calibri"/>
                <a:cs typeface="Calibri"/>
                <a:sym typeface="Calibri"/>
              </a:rPr>
              <a:t>Anlehung</a:t>
            </a:r>
            <a:r>
              <a:rPr lang="de-DE" sz="800" b="0" i="0" u="none" strike="noStrike" cap="none" dirty="0">
                <a:solidFill>
                  <a:schemeClr val="dk1"/>
                </a:solidFill>
                <a:latin typeface="Calibri"/>
                <a:ea typeface="Calibri"/>
                <a:cs typeface="Calibri"/>
                <a:sym typeface="Calibri"/>
              </a:rPr>
              <a:t> an: </a:t>
            </a:r>
            <a:r>
              <a:rPr lang="de-DE" sz="800" b="0" i="0" u="none" strike="noStrike" cap="none" dirty="0" err="1">
                <a:solidFill>
                  <a:schemeClr val="dk1"/>
                </a:solidFill>
                <a:latin typeface="Calibri"/>
                <a:ea typeface="Calibri"/>
                <a:cs typeface="Calibri"/>
                <a:sym typeface="Calibri"/>
              </a:rPr>
              <a:t>sph</a:t>
            </a:r>
            <a:r>
              <a:rPr lang="de-DE" sz="800" b="0" i="0" u="none" strike="noStrike" cap="none" dirty="0">
                <a:solidFill>
                  <a:schemeClr val="dk1"/>
                </a:solidFill>
                <a:latin typeface="Calibri"/>
                <a:ea typeface="Calibri"/>
                <a:cs typeface="Calibri"/>
                <a:sym typeface="Calibri"/>
              </a:rPr>
              <a:t> (o.J.): Strategische Ausrichtung. Online: https://</a:t>
            </a:r>
            <a:r>
              <a:rPr lang="de-DE" sz="800" b="0" i="0" u="none" strike="noStrike" cap="none" dirty="0" err="1">
                <a:solidFill>
                  <a:schemeClr val="dk1"/>
                </a:solidFill>
                <a:latin typeface="Calibri"/>
                <a:ea typeface="Calibri"/>
                <a:cs typeface="Calibri"/>
                <a:sym typeface="Calibri"/>
              </a:rPr>
              <a:t>sph</a:t>
            </a:r>
            <a:r>
              <a:rPr lang="de-DE" sz="800" b="0" i="0" u="none" strike="noStrike" cap="none" dirty="0">
                <a:solidFill>
                  <a:schemeClr val="dk1"/>
                </a:solidFill>
                <a:latin typeface="Calibri"/>
                <a:ea typeface="Calibri"/>
                <a:cs typeface="Calibri"/>
                <a:sym typeface="Calibri"/>
              </a:rPr>
              <a:t>-nachhaltig-</a:t>
            </a:r>
            <a:r>
              <a:rPr lang="de-DE" sz="800" b="0" i="0" u="none" strike="noStrike" cap="none" dirty="0" err="1">
                <a:solidFill>
                  <a:schemeClr val="dk1"/>
                </a:solidFill>
                <a:latin typeface="Calibri"/>
                <a:ea typeface="Calibri"/>
                <a:cs typeface="Calibri"/>
                <a:sym typeface="Calibri"/>
              </a:rPr>
              <a:t>wirtschaften.de</a:t>
            </a:r>
            <a:r>
              <a:rPr lang="de-DE" sz="800" b="0" i="0" u="none" strike="noStrike" cap="none" dirty="0">
                <a:solidFill>
                  <a:schemeClr val="dk1"/>
                </a:solidFill>
                <a:latin typeface="Calibri"/>
                <a:ea typeface="Calibri"/>
                <a:cs typeface="Calibri"/>
                <a:sym typeface="Calibri"/>
              </a:rPr>
              <a:t>/nachhaltige-strategische-ausrichtung-unternehmen/</a:t>
            </a:r>
            <a:endParaRPr sz="800" b="0" i="0" u="none" strike="noStrike" cap="none" dirty="0">
              <a:solidFill>
                <a:schemeClr val="dk1"/>
              </a:solidFill>
              <a:latin typeface="Calibri"/>
              <a:ea typeface="Calibri"/>
              <a:cs typeface="Calibri"/>
              <a:sym typeface="Calibri"/>
            </a:endParaRPr>
          </a:p>
        </p:txBody>
      </p:sp>
      <p:sp>
        <p:nvSpPr>
          <p:cNvPr id="283" name="Google Shape;283;g1ede7e167af_0_65: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10</a:t>
            </a:fld>
            <a:endParaRPr sz="1200" b="0" i="0" u="none" strike="noStrike" cap="none" dirty="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1:notes"/>
          <p:cNvSpPr txBox="1">
            <a:spLocks noGrp="1"/>
          </p:cNvSpPr>
          <p:nvPr>
            <p:ph type="body" idx="1"/>
          </p:nvPr>
        </p:nvSpPr>
        <p:spPr>
          <a:xfrm>
            <a:off x="479425" y="3959999"/>
            <a:ext cx="6145212" cy="5761107"/>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100" b="1" dirty="0">
                <a:solidFill>
                  <a:schemeClr val="tx1"/>
                </a:solidFill>
              </a:rPr>
              <a:t>Beschreibung</a:t>
            </a:r>
            <a:endParaRPr sz="1100" dirty="0">
              <a:solidFill>
                <a:schemeClr val="tx1"/>
              </a:solidFill>
            </a:endParaRPr>
          </a:p>
          <a:p>
            <a:pPr marL="0" lvl="0" indent="0" algn="l" rtl="0">
              <a:lnSpc>
                <a:spcPct val="100000"/>
              </a:lnSpc>
              <a:spcBef>
                <a:spcPts val="0"/>
              </a:spcBef>
              <a:spcAft>
                <a:spcPts val="0"/>
              </a:spcAft>
              <a:buSzPts val="1400"/>
              <a:buNone/>
            </a:pPr>
            <a:r>
              <a:rPr lang="de-DE" sz="1100" dirty="0">
                <a:solidFill>
                  <a:schemeClr val="tx1"/>
                </a:solidFill>
              </a:rPr>
              <a:t>Der Klimawandel wird durch die Emission von THG verursacht. Wenn wir einen Blick auf unser Leben werfen und bilanzieren, welche Teilbereiche für die Emissionen von Treibhausgasen (CO</a:t>
            </a:r>
            <a:r>
              <a:rPr lang="de-DE" sz="1100" baseline="-25000" dirty="0">
                <a:solidFill>
                  <a:schemeClr val="tx1"/>
                </a:solidFill>
              </a:rPr>
              <a:t>2</a:t>
            </a:r>
            <a:r>
              <a:rPr lang="de-DE" sz="1100" dirty="0">
                <a:solidFill>
                  <a:schemeClr val="tx1"/>
                </a:solidFill>
              </a:rPr>
              <a:t>-Äq) verantwortlich sind, so zeigen sich 5 Bereiche: Das Wohnen, die Stromnutzung, die Mobilität, die Ernährung, die öffentliche Infrastruktur und der Konsum. Am meisten trägt unser Konsum zum Klimawandel bei. Bei den meisten Bereichen kann man durch Verhaltensänderungen einen Beitrag leisten, um die Emissionen zu mindern. Der durchschnittliche CO₂-Fußabdruck pro Kopf in Deutschland verteilt sich folgendermaßen auf die Bereiche: </a:t>
            </a:r>
            <a:endParaRPr sz="1100" dirty="0">
              <a:solidFill>
                <a:schemeClr val="tx1"/>
              </a:solidFill>
            </a:endParaRPr>
          </a:p>
          <a:p>
            <a:pPr marL="171450" lvl="0" indent="-165100" algn="l" rtl="0">
              <a:lnSpc>
                <a:spcPct val="100000"/>
              </a:lnSpc>
              <a:spcBef>
                <a:spcPts val="0"/>
              </a:spcBef>
              <a:spcAft>
                <a:spcPts val="0"/>
              </a:spcAft>
              <a:buSzPts val="1000"/>
              <a:buFont typeface="Arial"/>
              <a:buChar char="•"/>
            </a:pPr>
            <a:r>
              <a:rPr lang="de-DE" sz="1100" dirty="0">
                <a:solidFill>
                  <a:schemeClr val="tx1"/>
                </a:solidFill>
              </a:rPr>
              <a:t>Wohnen mit 18%: Hier kann Heizwärme eingespart werden durch ein Herunterdrehen der Heizung, die Installation von erneuerbaren Heizsystemen, die Reduktion der Wohnfläche, oder durch eine Wärmedämmung des Gebäudes. Auch durch einen bewussten Umgang mit Warmwasser können Emissionen reduziert werden.</a:t>
            </a:r>
            <a:endParaRPr sz="1100" dirty="0">
              <a:solidFill>
                <a:schemeClr val="tx1"/>
              </a:solidFill>
            </a:endParaRPr>
          </a:p>
          <a:p>
            <a:pPr marL="171450" lvl="0" indent="-165100" algn="l" rtl="0">
              <a:lnSpc>
                <a:spcPct val="100000"/>
              </a:lnSpc>
              <a:spcBef>
                <a:spcPts val="0"/>
              </a:spcBef>
              <a:spcAft>
                <a:spcPts val="0"/>
              </a:spcAft>
              <a:buSzPts val="1000"/>
              <a:buFont typeface="Arial"/>
              <a:buChar char="•"/>
            </a:pPr>
            <a:r>
              <a:rPr lang="de-DE" sz="1100" dirty="0">
                <a:solidFill>
                  <a:schemeClr val="tx1"/>
                </a:solidFill>
              </a:rPr>
              <a:t>Strom mit 6%: Durch die Nutzung möglichst stromsparender Geräte (hohe Energieeffizienzklassen wie B oder A) kann eine gleiche Leistung erbracht werden, die aber viel weniger Strom verbraucht. Bei der Nutzung von Wärme- oder Klimaanlagen, die mit Strom betrieben werden, helfen gezielte Einstellungen (z.B. wann wird in welchem Raum welche Temperatur tatsächlich benötigt) und effiziente Anlagen.</a:t>
            </a:r>
            <a:endParaRPr sz="1100" dirty="0">
              <a:solidFill>
                <a:schemeClr val="tx1"/>
              </a:solidFill>
            </a:endParaRPr>
          </a:p>
          <a:p>
            <a:pPr marL="171450" lvl="0" indent="-165100" algn="l" rtl="0">
              <a:lnSpc>
                <a:spcPct val="100000"/>
              </a:lnSpc>
              <a:spcBef>
                <a:spcPts val="0"/>
              </a:spcBef>
              <a:spcAft>
                <a:spcPts val="0"/>
              </a:spcAft>
              <a:buSzPts val="1000"/>
              <a:buFont typeface="Arial"/>
              <a:buChar char="•"/>
            </a:pPr>
            <a:r>
              <a:rPr lang="de-DE" sz="1100" dirty="0">
                <a:solidFill>
                  <a:schemeClr val="tx1"/>
                </a:solidFill>
              </a:rPr>
              <a:t>Mobilität mit 19%: Einfach weniger Autofahren und stattdessen Bahn, Bus oder Fahrrad nutzen oder viele Strecken zu Fuß zurücklegen. Den Urlaub lieber mit der Bahn oder dem Fernbus antreten.</a:t>
            </a:r>
            <a:endParaRPr sz="1100" dirty="0">
              <a:solidFill>
                <a:schemeClr val="tx1"/>
              </a:solidFill>
            </a:endParaRPr>
          </a:p>
          <a:p>
            <a:pPr marL="171450" lvl="0" indent="-165100" algn="l" rtl="0">
              <a:lnSpc>
                <a:spcPct val="100000"/>
              </a:lnSpc>
              <a:spcBef>
                <a:spcPts val="0"/>
              </a:spcBef>
              <a:spcAft>
                <a:spcPts val="0"/>
              </a:spcAft>
              <a:buSzPts val="1000"/>
              <a:buFont typeface="Arial"/>
              <a:buChar char="•"/>
            </a:pPr>
            <a:r>
              <a:rPr lang="de-DE" sz="1100" dirty="0">
                <a:solidFill>
                  <a:schemeClr val="tx1"/>
                </a:solidFill>
              </a:rPr>
              <a:t>Ernährung mit 15%: Man muss sich nicht vegan ernähren, es bringt schon viel wenn man den Konsum von Rindfleisch reduziert,  insgesamt weniger Fleisch und Reis isst sowie den Anteil an hochfetthaltigen Milchprodukten (vor allem Käse und Butter) verringert.</a:t>
            </a:r>
            <a:endParaRPr sz="1100" dirty="0">
              <a:solidFill>
                <a:schemeClr val="tx1"/>
              </a:solidFill>
            </a:endParaRPr>
          </a:p>
          <a:p>
            <a:pPr marL="171450" lvl="0" indent="-101600" algn="l" rtl="0">
              <a:lnSpc>
                <a:spcPct val="100000"/>
              </a:lnSpc>
              <a:spcBef>
                <a:spcPts val="0"/>
              </a:spcBef>
              <a:spcAft>
                <a:spcPts val="0"/>
              </a:spcAft>
              <a:buSzPts val="1100"/>
              <a:buFont typeface="Arial"/>
              <a:buNone/>
            </a:pPr>
            <a:endParaRPr sz="1100" dirty="0">
              <a:solidFill>
                <a:schemeClr val="tx1"/>
              </a:solidFill>
            </a:endParaRPr>
          </a:p>
          <a:p>
            <a:pPr marL="0" lvl="0" indent="0" algn="l" rtl="0">
              <a:lnSpc>
                <a:spcPct val="100000"/>
              </a:lnSpc>
              <a:spcBef>
                <a:spcPts val="0"/>
              </a:spcBef>
              <a:spcAft>
                <a:spcPts val="0"/>
              </a:spcAft>
              <a:buSzPts val="1100"/>
              <a:buFont typeface="Arial"/>
              <a:buNone/>
            </a:pPr>
            <a:r>
              <a:rPr lang="de-DE" sz="1100" b="1" dirty="0">
                <a:solidFill>
                  <a:schemeClr val="tx1"/>
                </a:solidFill>
              </a:rPr>
              <a:t>Aufgabe</a:t>
            </a:r>
            <a:endParaRPr sz="1100" dirty="0">
              <a:solidFill>
                <a:schemeClr val="tx1"/>
              </a:solidFill>
            </a:endParaRPr>
          </a:p>
          <a:p>
            <a:pPr marL="171450" lvl="0" indent="-165100" algn="l" rtl="0">
              <a:lnSpc>
                <a:spcPct val="100000"/>
              </a:lnSpc>
              <a:spcBef>
                <a:spcPts val="0"/>
              </a:spcBef>
              <a:spcAft>
                <a:spcPts val="0"/>
              </a:spcAft>
              <a:buSzPts val="1000"/>
              <a:buChar char="•"/>
            </a:pPr>
            <a:r>
              <a:rPr lang="de-DE" sz="1100" dirty="0">
                <a:solidFill>
                  <a:schemeClr val="tx1"/>
                </a:solidFill>
              </a:rPr>
              <a:t>Welchen Beitrag leistet Ihr Betrieb zum Klimawandel?</a:t>
            </a:r>
            <a:endParaRPr sz="1100" dirty="0">
              <a:solidFill>
                <a:schemeClr val="tx1"/>
              </a:solidFill>
            </a:endParaRPr>
          </a:p>
          <a:p>
            <a:pPr marL="171450" lvl="0" indent="-165100" algn="l" rtl="0">
              <a:lnSpc>
                <a:spcPct val="100000"/>
              </a:lnSpc>
              <a:spcBef>
                <a:spcPts val="0"/>
              </a:spcBef>
              <a:spcAft>
                <a:spcPts val="0"/>
              </a:spcAft>
              <a:buSzPts val="1000"/>
              <a:buChar char="•"/>
            </a:pPr>
            <a:r>
              <a:rPr lang="de-DE" sz="1100" dirty="0">
                <a:solidFill>
                  <a:schemeClr val="tx1"/>
                </a:solidFill>
              </a:rPr>
              <a:t>Welche Bereiche, in denen CO2-Emissionen stattfinden, sind für Ihren Betrieb am relevantesten?</a:t>
            </a:r>
            <a:endParaRPr sz="1100" dirty="0">
              <a:solidFill>
                <a:schemeClr val="tx1"/>
              </a:solidFill>
            </a:endParaRPr>
          </a:p>
          <a:p>
            <a:pPr marL="171450" lvl="0" indent="-165100" algn="l" rtl="0">
              <a:lnSpc>
                <a:spcPct val="100000"/>
              </a:lnSpc>
              <a:spcBef>
                <a:spcPts val="0"/>
              </a:spcBef>
              <a:spcAft>
                <a:spcPts val="0"/>
              </a:spcAft>
              <a:buSzPts val="1000"/>
              <a:buFont typeface="Arial"/>
              <a:buChar char="•"/>
            </a:pPr>
            <a:r>
              <a:rPr lang="de-DE" sz="1100" dirty="0">
                <a:solidFill>
                  <a:schemeClr val="tx1"/>
                </a:solidFill>
              </a:rPr>
              <a:t>Was unternehmen Sie in Ihrem Betrieb, um CO2-Emissionen zu verringern?</a:t>
            </a:r>
            <a:endParaRPr sz="1100" dirty="0">
              <a:solidFill>
                <a:schemeClr val="tx1"/>
              </a:solidFill>
            </a:endParaRPr>
          </a:p>
          <a:p>
            <a:pPr marL="0" lvl="0" indent="0" algn="l" rtl="0">
              <a:lnSpc>
                <a:spcPct val="100000"/>
              </a:lnSpc>
              <a:spcBef>
                <a:spcPts val="0"/>
              </a:spcBef>
              <a:spcAft>
                <a:spcPts val="0"/>
              </a:spcAft>
              <a:buClr>
                <a:schemeClr val="dk1"/>
              </a:buClr>
              <a:buSzPts val="1100"/>
              <a:buNone/>
            </a:pPr>
            <a:endParaRPr sz="1100" dirty="0">
              <a:solidFill>
                <a:schemeClr val="tx1"/>
              </a:solidFill>
            </a:endParaRPr>
          </a:p>
          <a:p>
            <a:pPr marL="0" lvl="0" indent="0" algn="l" rtl="0">
              <a:lnSpc>
                <a:spcPct val="100000"/>
              </a:lnSpc>
              <a:spcBef>
                <a:spcPts val="0"/>
              </a:spcBef>
              <a:spcAft>
                <a:spcPts val="0"/>
              </a:spcAft>
              <a:buSzPts val="1400"/>
              <a:buNone/>
            </a:pPr>
            <a:r>
              <a:rPr lang="de-DE" sz="1100" b="1" dirty="0">
                <a:solidFill>
                  <a:schemeClr val="tx1"/>
                </a:solidFill>
              </a:rPr>
              <a:t>Quelle</a:t>
            </a:r>
            <a:endParaRPr sz="1100" b="1" dirty="0">
              <a:solidFill>
                <a:schemeClr val="tx1"/>
              </a:solidFill>
            </a:endParaRPr>
          </a:p>
          <a:p>
            <a:pPr marL="171450" lvl="0" indent="-171450" algn="l" rtl="0">
              <a:lnSpc>
                <a:spcPct val="100000"/>
              </a:lnSpc>
              <a:spcBef>
                <a:spcPts val="0"/>
              </a:spcBef>
              <a:spcAft>
                <a:spcPts val="0"/>
              </a:spcAft>
              <a:buSzPts val="1400"/>
              <a:buFont typeface="Arial" panose="020B0604020202020204" pitchFamily="34" charset="0"/>
              <a:buChar char="•"/>
            </a:pPr>
            <a:r>
              <a:rPr lang="de-DE" sz="1100" dirty="0">
                <a:solidFill>
                  <a:schemeClr val="tx1"/>
                </a:solidFill>
              </a:rPr>
              <a:t>Umweltbundesamt (UBA) 2021: Konsum und Umwelt: Zentrale Handlungsfelder. Online: </a:t>
            </a:r>
            <a:r>
              <a:rPr lang="de-DE" sz="1100" u="sng" dirty="0">
                <a:solidFill>
                  <a:schemeClr val="tx1"/>
                </a:solidFill>
                <a:hlinkClick r:id="rId3">
                  <a:extLst>
                    <a:ext uri="{A12FA001-AC4F-418D-AE19-62706E023703}">
                      <ahyp:hlinkClr xmlns:ahyp="http://schemas.microsoft.com/office/drawing/2018/hyperlinkcolor" val="tx"/>
                    </a:ext>
                  </a:extLst>
                </a:hlinkClick>
              </a:rPr>
              <a:t>https://www.umweltbundesamt.de/themen/wirtschaft-konsum/konsum-umwelt-zentrale-handlungsfelder#bedarfsfelder</a:t>
            </a:r>
            <a:r>
              <a:rPr lang="de-DE" sz="1100" dirty="0">
                <a:solidFill>
                  <a:schemeClr val="tx1"/>
                </a:solidFill>
              </a:rPr>
              <a:t> </a:t>
            </a:r>
            <a:endParaRPr sz="1100" dirty="0">
              <a:solidFill>
                <a:schemeClr val="tx1"/>
              </a:solidFill>
            </a:endParaRPr>
          </a:p>
        </p:txBody>
      </p:sp>
      <p:sp>
        <p:nvSpPr>
          <p:cNvPr id="144" name="Google Shape;144;p1: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d10f3c14af_0_127: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d10f3c14af_0_127:notes"/>
          <p:cNvSpPr txBox="1">
            <a:spLocks noGrp="1"/>
          </p:cNvSpPr>
          <p:nvPr>
            <p:ph type="body" idx="1"/>
          </p:nvPr>
        </p:nvSpPr>
        <p:spPr>
          <a:xfrm>
            <a:off x="479424" y="3960000"/>
            <a:ext cx="6145213" cy="5329662"/>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Bef>
                <a:spcPts val="0"/>
              </a:spcBef>
              <a:spcAft>
                <a:spcPts val="0"/>
              </a:spcAft>
              <a:buSzPts val="1400"/>
              <a:buNone/>
            </a:pPr>
            <a:r>
              <a:rPr lang="de-DE" dirty="0">
                <a:solidFill>
                  <a:schemeClr val="tx1"/>
                </a:solidFill>
              </a:rPr>
              <a:t>Der Klimawandel wird zum größten Teil direkt durch die Verbrennung fossiler Energieträger wie Kohle, Öl und Gas hervorgebracht. Energie wiederum fließt in viele unterschiedliche Bereiche: die Produktion und den Transport von Konsumgütern und Lebensmitteln, den Verkehr, die Benutzung von elektrischen Geräten, die Erzeugung von warmem Wasser und die Raumheizung. Ein wichtiger Beitrag wird durch Verhaltensänderung in diesen Bereichen geleistet. Ein weiterer wichtiger Faktor ist jedoch die Umstellung auf nachhaltige Energiequellen in allen Bereichen. </a:t>
            </a:r>
            <a:endParaRPr dirty="0">
              <a:solidFill>
                <a:schemeClr val="tx1"/>
              </a:solidFill>
            </a:endParaRPr>
          </a:p>
          <a:p>
            <a:pPr marL="171450" lvl="0" indent="-10160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a:t>
            </a:r>
            <a:endParaRPr dirty="0">
              <a:solidFill>
                <a:schemeClr val="tx1"/>
              </a:solidFill>
            </a:endParaRPr>
          </a:p>
          <a:p>
            <a:pPr marL="0" lvl="0" indent="0" algn="l" rtl="0">
              <a:lnSpc>
                <a:spcPct val="100000"/>
              </a:lnSpc>
              <a:spcBef>
                <a:spcPts val="0"/>
              </a:spcBef>
              <a:spcAft>
                <a:spcPts val="0"/>
              </a:spcAft>
              <a:buNone/>
            </a:pPr>
            <a:r>
              <a:rPr lang="de-DE" dirty="0">
                <a:solidFill>
                  <a:schemeClr val="tx1"/>
                </a:solidFill>
              </a:rPr>
              <a:t>Denken Sie an unterschiedliche Energiequellen:</a:t>
            </a:r>
            <a:endParaRPr dirty="0">
              <a:solidFill>
                <a:schemeClr val="tx1"/>
              </a:solidFill>
            </a:endParaRPr>
          </a:p>
          <a:p>
            <a:pPr marL="171450" lvl="0" indent="-165100" algn="l" rtl="0">
              <a:lnSpc>
                <a:spcPct val="100000"/>
              </a:lnSpc>
              <a:spcBef>
                <a:spcPts val="0"/>
              </a:spcBef>
              <a:spcAft>
                <a:spcPts val="0"/>
              </a:spcAft>
              <a:buClr>
                <a:schemeClr val="tx1"/>
              </a:buClr>
              <a:buSzPct val="120000"/>
              <a:buChar char="•"/>
            </a:pPr>
            <a:r>
              <a:rPr lang="de-DE" dirty="0">
                <a:solidFill>
                  <a:schemeClr val="tx1"/>
                </a:solidFill>
              </a:rPr>
              <a:t>Was denken Sie, welche sind vor allem für die hohen THG-Emissionen verantwortlich?</a:t>
            </a:r>
            <a:endParaRPr dirty="0">
              <a:solidFill>
                <a:schemeClr val="tx1"/>
              </a:solidFill>
            </a:endParaRPr>
          </a:p>
          <a:p>
            <a:pPr marL="171450" lvl="0" indent="-165100" algn="l" rtl="0">
              <a:lnSpc>
                <a:spcPct val="100000"/>
              </a:lnSpc>
              <a:spcBef>
                <a:spcPts val="0"/>
              </a:spcBef>
              <a:spcAft>
                <a:spcPts val="0"/>
              </a:spcAft>
              <a:buClr>
                <a:schemeClr val="tx1"/>
              </a:buClr>
              <a:buSzPct val="120000"/>
              <a:buChar char="•"/>
            </a:pPr>
            <a:r>
              <a:rPr lang="de-DE" dirty="0">
                <a:solidFill>
                  <a:schemeClr val="tx1"/>
                </a:solidFill>
              </a:rPr>
              <a:t>Welche Energiequellen spielen in Ihrem Beruf eine besonders große Rolle?</a:t>
            </a:r>
            <a:endParaRPr dirty="0">
              <a:solidFill>
                <a:schemeClr val="tx1"/>
              </a:solidFill>
            </a:endParaRPr>
          </a:p>
          <a:p>
            <a:pPr marL="171450" lvl="0" indent="-165100" algn="l" rtl="0">
              <a:lnSpc>
                <a:spcPct val="100000"/>
              </a:lnSpc>
              <a:spcBef>
                <a:spcPts val="0"/>
              </a:spcBef>
              <a:spcAft>
                <a:spcPts val="0"/>
              </a:spcAft>
              <a:buClr>
                <a:schemeClr val="tx1"/>
              </a:buClr>
              <a:buSzPct val="120000"/>
              <a:buChar char="•"/>
            </a:pPr>
            <a:r>
              <a:rPr lang="de-DE" dirty="0">
                <a:solidFill>
                  <a:schemeClr val="tx1"/>
                </a:solidFill>
              </a:rPr>
              <a:t>Welche erneuerbaren Energiequellen gibt es? </a:t>
            </a:r>
            <a:endParaRPr dirty="0">
              <a:solidFill>
                <a:schemeClr val="tx1"/>
              </a:solidFill>
            </a:endParaRPr>
          </a:p>
          <a:p>
            <a:pPr marL="0" lvl="0" indent="0" algn="l" rtl="0">
              <a:lnSpc>
                <a:spcPct val="100000"/>
              </a:lnSpc>
              <a:spcBef>
                <a:spcPts val="0"/>
              </a:spcBef>
              <a:spcAft>
                <a:spcPts val="0"/>
              </a:spcAft>
              <a:buClr>
                <a:schemeClr val="tx1"/>
              </a:buClr>
              <a:buSzPct val="120000"/>
              <a:buNone/>
            </a:pPr>
            <a:endParaRPr dirty="0">
              <a:solidFill>
                <a:schemeClr val="tx1"/>
              </a:solidFill>
            </a:endParaRPr>
          </a:p>
          <a:p>
            <a:pPr marL="0" lvl="0" indent="0" algn="l" rtl="0">
              <a:lnSpc>
                <a:spcPct val="100000"/>
              </a:lnSpc>
              <a:spcBef>
                <a:spcPts val="0"/>
              </a:spcBef>
              <a:spcAft>
                <a:spcPts val="0"/>
              </a:spcAft>
              <a:buSzPts val="1400"/>
              <a:buNone/>
            </a:pPr>
            <a:r>
              <a:rPr lang="de-DE" b="1" dirty="0">
                <a:solidFill>
                  <a:schemeClr val="tx1"/>
                </a:solidFill>
              </a:rPr>
              <a:t>Quelle</a:t>
            </a:r>
            <a:endParaRPr b="1" dirty="0">
              <a:solidFill>
                <a:schemeClr val="tx1"/>
              </a:solidFill>
            </a:endParaRPr>
          </a:p>
          <a:p>
            <a:pPr marL="171450" lvl="0" indent="-171450" algn="l" rtl="0">
              <a:lnSpc>
                <a:spcPct val="100000"/>
              </a:lnSpc>
              <a:spcBef>
                <a:spcPts val="0"/>
              </a:spcBef>
              <a:spcAft>
                <a:spcPts val="0"/>
              </a:spcAft>
              <a:buSzPts val="1400"/>
              <a:buFont typeface="Arial" panose="020B0604020202020204" pitchFamily="34" charset="0"/>
              <a:buChar char="•"/>
            </a:pPr>
            <a:r>
              <a:rPr lang="de-DE" sz="1100" dirty="0">
                <a:solidFill>
                  <a:schemeClr val="tx1"/>
                </a:solidFill>
              </a:rPr>
              <a:t>Umweltbundesamt (UBA) 2022: Treibhausgas-Emissionen in Deutschland. Online: https://</a:t>
            </a:r>
            <a:r>
              <a:rPr lang="de-DE" sz="1100" dirty="0" err="1">
                <a:solidFill>
                  <a:schemeClr val="tx1"/>
                </a:solidFill>
              </a:rPr>
              <a:t>www.umweltbundesamt.de</a:t>
            </a:r>
            <a:r>
              <a:rPr lang="de-DE" sz="1100" dirty="0">
                <a:solidFill>
                  <a:schemeClr val="tx1"/>
                </a:solidFill>
              </a:rPr>
              <a:t>/daten/</a:t>
            </a:r>
            <a:r>
              <a:rPr lang="de-DE" sz="1100" dirty="0" err="1">
                <a:solidFill>
                  <a:schemeClr val="tx1"/>
                </a:solidFill>
              </a:rPr>
              <a:t>klima</a:t>
            </a:r>
            <a:r>
              <a:rPr lang="de-DE" sz="1100" dirty="0">
                <a:solidFill>
                  <a:schemeClr val="tx1"/>
                </a:solidFill>
              </a:rPr>
              <a:t>/treibhausgas-emissionen-in-deutschland#treibhausgas-emissionen-nach-kategorien</a:t>
            </a: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p:txBody>
      </p:sp>
      <p:sp>
        <p:nvSpPr>
          <p:cNvPr id="177" name="Google Shape;177;g1d10f3c14af_0_127: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d10f3c14af_0_164: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g1d10f3c14af_0_164:notes"/>
          <p:cNvSpPr txBox="1">
            <a:spLocks noGrp="1"/>
          </p:cNvSpPr>
          <p:nvPr>
            <p:ph type="body" idx="1"/>
          </p:nvPr>
        </p:nvSpPr>
        <p:spPr>
          <a:xfrm>
            <a:off x="479425" y="3960000"/>
            <a:ext cx="6145212" cy="5560571"/>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Bef>
                <a:spcPts val="0"/>
              </a:spcBef>
              <a:spcAft>
                <a:spcPts val="0"/>
              </a:spcAft>
              <a:buSzPts val="1400"/>
              <a:buNone/>
            </a:pPr>
            <a:r>
              <a:rPr lang="de-DE" dirty="0">
                <a:solidFill>
                  <a:schemeClr val="tx1"/>
                </a:solidFill>
              </a:rPr>
              <a:t>Im Bereich Gebäude, vor allem bei Wohngebäuden, macht die Bereitstellung von Raumwärme und Warmwasser einen sehr großen Anteil des gesamten Endenergieverbrauchs aus. Bei Nichtwohngebäuden spielt der Stromverbrauch von Klimaanlagen auch eine Rolle. In Zukunft ist zu erwarten, dass Klimatisierung auch in Wohngebäuden zunehmend wichtig wird und dass der Energiebedarf für Klimaanlagen stark steigen wird. </a:t>
            </a:r>
            <a:endParaRPr dirty="0">
              <a:solidFill>
                <a:schemeClr val="tx1"/>
              </a:solidFill>
            </a:endParaRPr>
          </a:p>
          <a:p>
            <a:pPr marL="171450" lvl="0" indent="-10160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Aufgaben</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Welche Energiequellen werden bisher vorwiegend für Raumwärme und Warmwasser genutzt? – Öl und Gas</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Was für erneuerbare Energiequellen eignen sich für Raumwärme und Warmwasserbereitstellung?</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Ermitteln Sie die CO₂-Emissionen eines Beispielgebäude für erneuerbare und fossile Energiequellen mit dem Rechner auf der Website: https://uba.co2-rechner.de/</a:t>
            </a:r>
            <a:r>
              <a:rPr lang="de-DE" dirty="0" err="1">
                <a:solidFill>
                  <a:schemeClr val="tx1"/>
                </a:solidFill>
              </a:rPr>
              <a:t>de_DE</a:t>
            </a:r>
            <a:r>
              <a:rPr lang="de-DE" dirty="0">
                <a:solidFill>
                  <a:schemeClr val="tx1"/>
                </a:solidFill>
              </a:rPr>
              <a:t>/</a:t>
            </a:r>
            <a:r>
              <a:rPr lang="de-DE" dirty="0" err="1">
                <a:solidFill>
                  <a:schemeClr val="tx1"/>
                </a:solidFill>
              </a:rPr>
              <a:t>living-hs</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Beachten Sie hierbei auch was für eine Rolle unterschiedliche Angaben zum Nutzungsverhalten spielen</a:t>
            </a:r>
            <a:endParaRPr dirty="0">
              <a:solidFill>
                <a:schemeClr val="tx1"/>
              </a:solidFill>
            </a:endParaRPr>
          </a:p>
          <a:p>
            <a:pPr marL="0" lvl="0" indent="0" algn="l" rtl="0">
              <a:lnSpc>
                <a:spcPct val="100000"/>
              </a:lnSpc>
              <a:spcBef>
                <a:spcPts val="0"/>
              </a:spcBef>
              <a:spcAft>
                <a:spcPts val="0"/>
              </a:spcAft>
              <a:buClr>
                <a:schemeClr val="dk1"/>
              </a:buClr>
              <a:buSzPts val="1100"/>
              <a:buNone/>
            </a:pPr>
            <a:endParaRPr dirty="0">
              <a:solidFill>
                <a:schemeClr val="tx1"/>
              </a:solidFill>
            </a:endParaRPr>
          </a:p>
          <a:p>
            <a:pPr marL="0" lvl="0" indent="0" algn="l" rtl="0">
              <a:lnSpc>
                <a:spcPct val="100000"/>
              </a:lnSpc>
              <a:spcBef>
                <a:spcPts val="0"/>
              </a:spcBef>
              <a:spcAft>
                <a:spcPts val="0"/>
              </a:spcAft>
              <a:buSzPts val="1400"/>
              <a:buNone/>
            </a:pPr>
            <a:r>
              <a:rPr lang="de-DE" b="1" dirty="0">
                <a:solidFill>
                  <a:schemeClr val="tx1"/>
                </a:solidFill>
              </a:rPr>
              <a:t>Quellen</a:t>
            </a:r>
            <a:endParaRPr b="1"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Deutsche Energie-Agentur (Hrsg.) (</a:t>
            </a:r>
            <a:r>
              <a:rPr lang="de-DE" sz="1100" dirty="0" err="1">
                <a:solidFill>
                  <a:schemeClr val="tx1"/>
                </a:solidFill>
              </a:rPr>
              <a:t>dena</a:t>
            </a:r>
            <a:r>
              <a:rPr lang="de-DE" sz="1100" dirty="0">
                <a:solidFill>
                  <a:schemeClr val="tx1"/>
                </a:solidFill>
              </a:rPr>
              <a:t>, 2022): DENA-GEBÄUDEREPORT 2023. Zahlen, Daten, Fakten zum Klimaschutz im Gebäudebestand. Online: </a:t>
            </a:r>
            <a:r>
              <a:rPr lang="de-DE" sz="1100" u="sng" dirty="0">
                <a:solidFill>
                  <a:schemeClr val="tx1"/>
                </a:solidFill>
                <a:hlinkClick r:id="rId3">
                  <a:extLst>
                    <a:ext uri="{A12FA001-AC4F-418D-AE19-62706E023703}">
                      <ahyp:hlinkClr xmlns:ahyp="http://schemas.microsoft.com/office/drawing/2018/hyperlinkcolor" val="tx"/>
                    </a:ext>
                  </a:extLst>
                </a:hlinkClick>
              </a:rPr>
              <a:t>https://www.dena.de/fileadmin/dena/Publikationen/PDFs/2022/dena_Gebaeudereport_2023.pdf</a:t>
            </a:r>
            <a:endParaRPr sz="1100" dirty="0">
              <a:solidFill>
                <a:schemeClr val="tx1"/>
              </a:solidFill>
            </a:endParaRPr>
          </a:p>
          <a:p>
            <a:pPr marL="330200" lvl="0" indent="-171450" algn="l" rtl="0">
              <a:lnSpc>
                <a:spcPct val="115000"/>
              </a:lnSpc>
              <a:spcBef>
                <a:spcPts val="0"/>
              </a:spcBef>
              <a:spcAft>
                <a:spcPts val="0"/>
              </a:spcAft>
              <a:buSzPts val="1100"/>
              <a:buFont typeface="Arial" panose="020B0604020202020204" pitchFamily="34" charset="0"/>
              <a:buChar char="•"/>
            </a:pPr>
            <a:r>
              <a:rPr lang="de-DE" sz="1100" dirty="0">
                <a:solidFill>
                  <a:schemeClr val="tx1"/>
                </a:solidFill>
              </a:rPr>
              <a:t>Energieforschung/Klima- und Energiefonds Österreich (2022): Zukünftige Entwicklung der Raumkühlung durch Klimawandel bis 2050. Online: </a:t>
            </a:r>
            <a:r>
              <a:rPr lang="de-DE" sz="1100" u="sng" dirty="0">
                <a:solidFill>
                  <a:schemeClr val="tx1"/>
                </a:solidFill>
                <a:hlinkClick r:id="rId4">
                  <a:extLst>
                    <a:ext uri="{A12FA001-AC4F-418D-AE19-62706E023703}">
                      <ahyp:hlinkClr xmlns:ahyp="http://schemas.microsoft.com/office/drawing/2018/hyperlinkcolor" val="tx"/>
                    </a:ext>
                  </a:extLst>
                </a:hlinkClick>
              </a:rPr>
              <a:t>https://energieforschung.at/projekt/zukuenftige-entwicklung-der-raumkuehlung-durch-klimawandel-bis-2050/</a:t>
            </a:r>
            <a:r>
              <a:rPr lang="de-DE" sz="1100" dirty="0">
                <a:solidFill>
                  <a:schemeClr val="tx1"/>
                </a:solidFill>
              </a:rPr>
              <a:t>  </a:t>
            </a:r>
            <a:endParaRPr sz="1100" dirty="0">
              <a:solidFill>
                <a:schemeClr val="tx1"/>
              </a:solidFill>
            </a:endParaRPr>
          </a:p>
        </p:txBody>
      </p:sp>
      <p:sp>
        <p:nvSpPr>
          <p:cNvPr id="189" name="Google Shape;189;g1d10f3c14af_0_164: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1d728c74042_0_8:notes"/>
          <p:cNvSpPr>
            <a:spLocks noGrp="1" noRot="1" noChangeAspect="1"/>
          </p:cNvSpPr>
          <p:nvPr>
            <p:ph type="sldImg" idx="2"/>
          </p:nvPr>
        </p:nvSpPr>
        <p:spPr>
          <a:xfrm>
            <a:off x="479425" y="28098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g1d728c74042_0_8:notes"/>
          <p:cNvSpPr txBox="1">
            <a:spLocks noGrp="1"/>
          </p:cNvSpPr>
          <p:nvPr>
            <p:ph type="body" idx="1"/>
          </p:nvPr>
        </p:nvSpPr>
        <p:spPr>
          <a:xfrm>
            <a:off x="479425" y="3960000"/>
            <a:ext cx="6145212" cy="5468207"/>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Bef>
                <a:spcPts val="0"/>
              </a:spcBef>
              <a:spcAft>
                <a:spcPts val="0"/>
              </a:spcAft>
              <a:buSzPts val="1100"/>
              <a:buNone/>
            </a:pPr>
            <a:r>
              <a:rPr lang="de-DE" dirty="0">
                <a:solidFill>
                  <a:schemeClr val="tx1"/>
                </a:solidFill>
              </a:rPr>
              <a:t>In Deutschland schreitet der Ausbau der erneuerbaren Energieerzeugung zwar langsam, aber vor allem beim Strom, stetig voran. Bei der erneuerbaren Wärmeerzeugung und erneuerbaren Kraftstoffen gilt es den Ausbau zu beschleunigen. Der Anteil von erneuerbaren Energien am Endenergieverbrauch für Raumwärme und Warmwasser ist seit 1990 aber durchaus auch gestiegen. Da einige der Anlagen zum Betrieb Strom benötigen, ist für die Klimaneutralität von Heizung und Warmwasser auch der Einsatz von Strom aus erneuerbaren Quellen essentiell.</a:t>
            </a:r>
            <a:endParaRPr dirty="0">
              <a:solidFill>
                <a:schemeClr val="tx1"/>
              </a:solidFill>
            </a:endParaRPr>
          </a:p>
          <a:p>
            <a:pPr marL="171450" lvl="0" indent="-10160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Aufgaben</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Vergleichen und diskutieren Sie die Entwicklungen der erneuerbaren Energien in den Bereichen Strom, Wärme und Verkehr</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Wie kann Ihr Betrieb zur Umstellung auf erneuerbare Energien beitragen?</a:t>
            </a:r>
            <a:endParaRPr dirty="0">
              <a:solidFill>
                <a:schemeClr val="tx1"/>
              </a:solidFill>
            </a:endParaRPr>
          </a:p>
          <a:p>
            <a:pPr marL="457200" lvl="0" indent="0" algn="l" rtl="0">
              <a:lnSpc>
                <a:spcPct val="100000"/>
              </a:lnSpc>
              <a:spcBef>
                <a:spcPts val="0"/>
              </a:spcBef>
              <a:spcAft>
                <a:spcPts val="0"/>
              </a:spcAft>
              <a:buNone/>
            </a:pPr>
            <a:endParaRPr dirty="0">
              <a:solidFill>
                <a:schemeClr val="tx1"/>
              </a:solidFill>
            </a:endParaRPr>
          </a:p>
          <a:p>
            <a:pPr marL="0" lvl="0" indent="0" algn="l" rtl="0">
              <a:lnSpc>
                <a:spcPct val="100000"/>
              </a:lnSpc>
              <a:spcBef>
                <a:spcPts val="0"/>
              </a:spcBef>
              <a:spcAft>
                <a:spcPts val="0"/>
              </a:spcAft>
              <a:buNone/>
            </a:pPr>
            <a:r>
              <a:rPr lang="de-DE" b="1" dirty="0">
                <a:solidFill>
                  <a:schemeClr val="tx1"/>
                </a:solidFill>
              </a:rPr>
              <a:t>Quelle</a:t>
            </a:r>
            <a:endParaRPr b="1"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UBA Umweltbundesamt (2022): Erneuerbare Energien in Zahlen. Online: </a:t>
            </a:r>
            <a:r>
              <a:rPr lang="de-DE" sz="1100" u="sng" dirty="0">
                <a:solidFill>
                  <a:schemeClr val="tx1"/>
                </a:solidFill>
                <a:hlinkClick r:id="rId3">
                  <a:extLst>
                    <a:ext uri="{A12FA001-AC4F-418D-AE19-62706E023703}">
                      <ahyp:hlinkClr xmlns:ahyp="http://schemas.microsoft.com/office/drawing/2018/hyperlinkcolor" val="tx"/>
                    </a:ext>
                  </a:extLst>
                </a:hlinkClick>
              </a:rPr>
              <a:t>https://www.umweltbundesamt.de/themen/klima-energie/erneuerbare-energien/erneuerbare-energien-in-zahlen</a:t>
            </a:r>
            <a:r>
              <a:rPr lang="de-DE" sz="1100" dirty="0">
                <a:solidFill>
                  <a:schemeClr val="tx1"/>
                </a:solidFill>
              </a:rPr>
              <a:t> </a:t>
            </a: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p:txBody>
      </p:sp>
      <p:sp>
        <p:nvSpPr>
          <p:cNvPr id="207" name="Google Shape;207;g1d728c74042_0_8: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06ad8a7381_0_2: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g206ad8a7381_0_2:notes"/>
          <p:cNvSpPr txBox="1">
            <a:spLocks noGrp="1"/>
          </p:cNvSpPr>
          <p:nvPr>
            <p:ph type="body" idx="1"/>
          </p:nvPr>
        </p:nvSpPr>
        <p:spPr>
          <a:xfrm>
            <a:off x="479424" y="3960000"/>
            <a:ext cx="6145213" cy="5403552"/>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Bef>
                <a:spcPts val="0"/>
              </a:spcBef>
              <a:spcAft>
                <a:spcPts val="0"/>
              </a:spcAft>
              <a:buSzPts val="1400"/>
              <a:buNone/>
            </a:pPr>
            <a:r>
              <a:rPr lang="de-DE" dirty="0">
                <a:solidFill>
                  <a:schemeClr val="tx1"/>
                </a:solidFill>
              </a:rPr>
              <a:t>Von den erneuerbaren Energiequellen, die zur Wärmeversorgung genutzt werden, macht derzeit feste Biomasse (vor allem Holz und Holzprodukte) einen Großteil aus. Die Verbrennung von Holz hat aber auch Nachteile. Zum Beispiel werden Luftschadstoffe freigesetzt. Der Wald dient außerdem als großer CO₂-Speicher, Holz sollte also nur in Maßen abgebaut werden. Darüber hinaus müssen Holz und Holzprodukte verarbeitet und transportiert werden - und verursachen so indirekte THG. Als besonders vielversprechend gelten Anlagen, die oberflächennahe Geothermie bzw. Umweltwärme nutzen. Zusammen mit Solarthermie stellen sie derzeit 14% der erneuerbaren Wärme zur Verfügung. Die Bundesregierung hat das Ziel formuliert, dass ab 2024 jedes Jahr 500.000 neue Wärmepumpen installiert werden sollen. Die Nachfrage nach Wärmepumpen ist in den letzten Jahren sehr deutlich gestiegen und ein weiterer Anstieg wird erwartet. </a:t>
            </a:r>
            <a:endParaRPr dirty="0">
              <a:solidFill>
                <a:schemeClr val="tx1"/>
              </a:solidFill>
            </a:endParaRPr>
          </a:p>
          <a:p>
            <a:pPr marL="171450" lvl="0" indent="-10160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Diskutieren Sie Vor- und Nachteile von Holzheizsystemen</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Listen Sie Vor- und Nachteile von unterschiedlichen Typen von Wärmepumpen auf </a:t>
            </a:r>
            <a:r>
              <a:rPr lang="de-DE" dirty="0">
                <a:solidFill>
                  <a:schemeClr val="tx1"/>
                </a:solidFill>
                <a:latin typeface="Calibri" panose="020F0502020204030204" pitchFamily="34" charset="0"/>
                <a:cs typeface="Calibri" panose="020F0502020204030204" pitchFamily="34" charset="0"/>
              </a:rPr>
              <a:t>(</a:t>
            </a:r>
            <a:r>
              <a:rPr lang="de-DE" i="0" u="none" strike="noStrike" dirty="0">
                <a:solidFill>
                  <a:srgbClr val="000000"/>
                </a:solidFill>
                <a:effectLst/>
                <a:latin typeface="Calibri" panose="020F0502020204030204" pitchFamily="34" charset="0"/>
                <a:cs typeface="Calibri" panose="020F0502020204030204" pitchFamily="34" charset="0"/>
              </a:rPr>
              <a:t>Luft-Wasser-Wärmepumpen, Luft-Luft-Wärmepumpen, Sole-Wasser-Wärmepumpen, Wasser-Wasser-Wärmepumpen).</a:t>
            </a:r>
            <a:endParaRPr dirty="0">
              <a:solidFill>
                <a:schemeClr val="tx1"/>
              </a:solidFill>
              <a:latin typeface="Calibri" panose="020F0502020204030204" pitchFamily="34" charset="0"/>
              <a:cs typeface="Calibri" panose="020F0502020204030204" pitchFamily="34" charset="0"/>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Was braucht es Ihrer Meinung nach, um das Ziel der Bundesregierung zu erreichen?</a:t>
            </a:r>
            <a:endParaRPr dirty="0">
              <a:solidFill>
                <a:schemeClr val="tx1"/>
              </a:solidFill>
            </a:endParaRPr>
          </a:p>
          <a:p>
            <a:pPr marL="0" lvl="0" indent="0" algn="l" rtl="0">
              <a:lnSpc>
                <a:spcPct val="100000"/>
              </a:lnSpc>
              <a:spcBef>
                <a:spcPts val="0"/>
              </a:spcBef>
              <a:spcAft>
                <a:spcPts val="0"/>
              </a:spcAft>
              <a:buClr>
                <a:schemeClr val="tx1"/>
              </a:buClr>
              <a:buNone/>
            </a:pPr>
            <a:endParaRPr dirty="0">
              <a:solidFill>
                <a:schemeClr val="tx1"/>
              </a:solidFill>
            </a:endParaRPr>
          </a:p>
          <a:p>
            <a:pPr marL="0" lvl="0" indent="0" algn="l" rtl="0">
              <a:lnSpc>
                <a:spcPct val="100000"/>
              </a:lnSpc>
              <a:spcBef>
                <a:spcPts val="0"/>
              </a:spcBef>
              <a:spcAft>
                <a:spcPts val="0"/>
              </a:spcAft>
              <a:buNone/>
            </a:pPr>
            <a:r>
              <a:rPr lang="de-DE" b="1" dirty="0">
                <a:solidFill>
                  <a:schemeClr val="tx1"/>
                </a:solidFill>
              </a:rPr>
              <a:t>Quelle</a:t>
            </a:r>
            <a:endParaRPr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Tagesschau (2022): 350.000 neue Wärmepumpen erwartet </a:t>
            </a:r>
            <a:r>
              <a:rPr lang="de-DE" sz="1100" dirty="0">
                <a:solidFill>
                  <a:schemeClr val="tx1"/>
                </a:solidFill>
                <a:hlinkClick r:id="rId3">
                  <a:extLst>
                    <a:ext uri="{A12FA001-AC4F-418D-AE19-62706E023703}">
                      <ahyp:hlinkClr xmlns:ahyp="http://schemas.microsoft.com/office/drawing/2018/hyperlinkcolor" val="tx"/>
                    </a:ext>
                  </a:extLst>
                </a:hlinkClick>
              </a:rPr>
              <a:t>https://www.tagesschau.de/wirtschaft/technologie/waermepumpen-energie-heizen-101.html</a:t>
            </a:r>
            <a:r>
              <a:rPr lang="de-DE" sz="1100" dirty="0">
                <a:solidFill>
                  <a:schemeClr val="tx1"/>
                </a:solidFill>
              </a:rPr>
              <a:t> </a:t>
            </a:r>
            <a:endParaRPr sz="1100"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UBA Umweltbundesamt (2022): Energieverbrauch für fossile und erneuerbare Wärme. Online: </a:t>
            </a:r>
            <a:r>
              <a:rPr lang="de-DE" sz="1100" dirty="0">
                <a:solidFill>
                  <a:schemeClr val="tx1"/>
                </a:solidFill>
                <a:hlinkClick r:id="rId4">
                  <a:extLst>
                    <a:ext uri="{A12FA001-AC4F-418D-AE19-62706E023703}">
                      <ahyp:hlinkClr xmlns:ahyp="http://schemas.microsoft.com/office/drawing/2018/hyperlinkcolor" val="tx"/>
                    </a:ext>
                  </a:extLst>
                </a:hlinkClick>
              </a:rPr>
              <a:t>https://www.umweltbundesamt.de/daten/energie/energieverbrauch-fuer-fossile-erneuerbare-waerme</a:t>
            </a:r>
            <a:r>
              <a:rPr lang="de-DE" sz="1100" dirty="0">
                <a:solidFill>
                  <a:schemeClr val="tx1"/>
                </a:solidFill>
              </a:rPr>
              <a:t>   </a:t>
            </a: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p:txBody>
      </p:sp>
      <p:sp>
        <p:nvSpPr>
          <p:cNvPr id="219" name="Google Shape;219;g206ad8a7381_0_2: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1d728c74042_0_26: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g1d728c74042_0_26:notes"/>
          <p:cNvSpPr txBox="1">
            <a:spLocks noGrp="1"/>
          </p:cNvSpPr>
          <p:nvPr>
            <p:ph type="body" idx="1"/>
          </p:nvPr>
        </p:nvSpPr>
        <p:spPr>
          <a:xfrm>
            <a:off x="479425" y="3959999"/>
            <a:ext cx="6145212" cy="5987275"/>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Aft>
                <a:spcPts val="0"/>
              </a:spcAft>
              <a:buClr>
                <a:schemeClr val="dk1"/>
              </a:buClr>
              <a:buSzPts val="1100"/>
              <a:buFont typeface="Arial"/>
              <a:buNone/>
            </a:pPr>
            <a:r>
              <a:rPr lang="de-DE" dirty="0">
                <a:solidFill>
                  <a:schemeClr val="tx1"/>
                </a:solidFill>
              </a:rPr>
              <a:t>Sind die bestehenden Anlagen älter, liegt im Austausch häufig ein großes Einsparpotential (VDI Zentrum Ressourceneffizienz o.J.).  In Deutschland trifft das auf einen großen Anteil der derzeit genutzten Heizungen  zu, vor allem bei Heizungen, die noch fossile Brennstoffe nutzen: mehr als ein Drittel der Gas- und rund die Hälfte der Ölheizungen in Deutschland sind älter als 20 Jahre. </a:t>
            </a:r>
            <a:endParaRPr dirty="0">
              <a:solidFill>
                <a:schemeClr val="tx1"/>
              </a:solidFill>
            </a:endParaRPr>
          </a:p>
          <a:p>
            <a:pPr marL="0" lvl="0" indent="0" algn="l" rtl="0">
              <a:lnSpc>
                <a:spcPct val="100000"/>
              </a:lnSpc>
              <a:spcBef>
                <a:spcPts val="400"/>
              </a:spcBef>
              <a:spcAft>
                <a:spcPts val="0"/>
              </a:spcAft>
              <a:buClr>
                <a:schemeClr val="dk1"/>
              </a:buClr>
              <a:buSzPts val="1100"/>
              <a:buFont typeface="Arial"/>
              <a:buNone/>
            </a:pPr>
            <a:r>
              <a:rPr lang="de-DE" dirty="0">
                <a:solidFill>
                  <a:schemeClr val="tx1"/>
                </a:solidFill>
              </a:rPr>
              <a:t>Zu einer effizienten Nutzung und Energieeinsparung trägt auch die Optimierung von bestehenden Anlagen bei. Hier sind regelmäßige Wartung, optimierte Einstellungen,  und gegebenenfalls Austausch von Anlagenteilen durch modernere Bestandteile wichtig (VDI Zentrum Ressourceneffizienz o.J.). </a:t>
            </a:r>
            <a:endParaRPr dirty="0">
              <a:solidFill>
                <a:schemeClr val="tx1"/>
              </a:solidFill>
            </a:endParaRPr>
          </a:p>
          <a:p>
            <a:pPr marL="0" lvl="0" indent="0" algn="l" rtl="0">
              <a:lnSpc>
                <a:spcPct val="100000"/>
              </a:lnSpc>
              <a:spcBef>
                <a:spcPts val="400"/>
              </a:spcBef>
              <a:spcAft>
                <a:spcPts val="0"/>
              </a:spcAft>
              <a:buSzPts val="1400"/>
              <a:buNone/>
            </a:pPr>
            <a:r>
              <a:rPr lang="de-DE" dirty="0">
                <a:solidFill>
                  <a:schemeClr val="tx1"/>
                </a:solidFill>
              </a:rPr>
              <a:t>Im Falle eines ambitionierten Ausbaus von Gebäudeautomation in den kommenden Jahren, können allein durch die Reduktion der Energiebedarfs für Wärme und Strom durch Automation im Jahr 2030 bis zu 10,1 Millionen Tonnen weniger CO2 im Gebäudesektor ausgestoßen werden (Bitkom 2021).</a:t>
            </a:r>
            <a:endParaRPr dirty="0">
              <a:solidFill>
                <a:schemeClr val="tx1"/>
              </a:solidFill>
            </a:endParaRPr>
          </a:p>
          <a:p>
            <a:pPr marL="0" lvl="0" indent="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Aufgaben</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Erstellen Sie eine Liste mit Anlagenparametern, die häufig ineffizient eingestellt sind. - </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Wie können Sie in Ihrem Beruf zu einem effizienten Nutzungsverhalten beitragen?</a:t>
            </a:r>
            <a:endParaRPr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dirty="0">
                <a:solidFill>
                  <a:schemeClr val="tx1"/>
                </a:solidFill>
              </a:rPr>
              <a:t>Ermitteln Sie die CO₂-Emissionen bei unterschiedlichen Raumtemperaturen u.Ä. für verschiedene Energieträger mit dem Rechner auf der Website: https://uba.co2-rechner.de/</a:t>
            </a:r>
            <a:r>
              <a:rPr lang="de-DE" dirty="0" err="1">
                <a:solidFill>
                  <a:schemeClr val="tx1"/>
                </a:solidFill>
              </a:rPr>
              <a:t>de_DE</a:t>
            </a:r>
            <a:r>
              <a:rPr lang="de-DE" dirty="0">
                <a:solidFill>
                  <a:schemeClr val="tx1"/>
                </a:solidFill>
              </a:rPr>
              <a:t>/</a:t>
            </a:r>
            <a:r>
              <a:rPr lang="de-DE" dirty="0" err="1">
                <a:solidFill>
                  <a:schemeClr val="tx1"/>
                </a:solidFill>
              </a:rPr>
              <a:t>living-hs</a:t>
            </a:r>
            <a:endParaRPr dirty="0">
              <a:solidFill>
                <a:schemeClr val="tx1"/>
              </a:solidFill>
            </a:endParaRPr>
          </a:p>
          <a:p>
            <a:pPr marL="0" lvl="0" indent="0" algn="l" rtl="0">
              <a:lnSpc>
                <a:spcPct val="100000"/>
              </a:lnSpc>
              <a:spcBef>
                <a:spcPts val="0"/>
              </a:spcBef>
              <a:spcAft>
                <a:spcPts val="0"/>
              </a:spcAft>
              <a:buNone/>
            </a:pPr>
            <a:endParaRPr dirty="0">
              <a:solidFill>
                <a:schemeClr val="tx1"/>
              </a:solidFill>
            </a:endParaRPr>
          </a:p>
          <a:p>
            <a:pPr marL="0" lvl="0" indent="0" algn="l" rtl="0">
              <a:lnSpc>
                <a:spcPct val="100000"/>
              </a:lnSpc>
              <a:spcBef>
                <a:spcPts val="0"/>
              </a:spcBef>
              <a:spcAft>
                <a:spcPts val="0"/>
              </a:spcAft>
              <a:buNone/>
            </a:pPr>
            <a:r>
              <a:rPr lang="de-DE" b="1" dirty="0">
                <a:solidFill>
                  <a:schemeClr val="tx1"/>
                </a:solidFill>
              </a:rPr>
              <a:t>Quellen</a:t>
            </a:r>
            <a:endParaRPr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Bitkom (Hrsg.) (2021): Klimaschutz und Energieeffizienz durch digitale Gebäudetechnologien </a:t>
            </a:r>
            <a:r>
              <a:rPr lang="de-DE" sz="1100" dirty="0">
                <a:solidFill>
                  <a:schemeClr val="tx1"/>
                </a:solidFill>
                <a:hlinkClick r:id="rId3">
                  <a:extLst>
                    <a:ext uri="{A12FA001-AC4F-418D-AE19-62706E023703}">
                      <ahyp:hlinkClr xmlns:ahyp="http://schemas.microsoft.com/office/drawing/2018/hyperlinkcolor" val="tx"/>
                    </a:ext>
                  </a:extLst>
                </a:hlinkClick>
              </a:rPr>
              <a:t>https://www.bitkom.org/sites/main/files/2021-11/211111_st_klimaschutz-und-energieeffizienz.pdf</a:t>
            </a:r>
            <a:r>
              <a:rPr lang="de-DE" sz="1100" dirty="0">
                <a:solidFill>
                  <a:schemeClr val="tx1"/>
                </a:solidFill>
              </a:rPr>
              <a:t> </a:t>
            </a:r>
            <a:endParaRPr sz="1100"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VDI Zentrum Ressourceneffizienz (o.J.): Effiziente Gebäudeinfrastruktur. Online: </a:t>
            </a:r>
            <a:r>
              <a:rPr lang="de-DE" sz="1100" dirty="0">
                <a:solidFill>
                  <a:schemeClr val="tx1"/>
                </a:solidFill>
                <a:hlinkClick r:id="rId4">
                  <a:extLst>
                    <a:ext uri="{A12FA001-AC4F-418D-AE19-62706E023703}">
                      <ahyp:hlinkClr xmlns:ahyp="http://schemas.microsoft.com/office/drawing/2018/hyperlinkcolor" val="tx"/>
                    </a:ext>
                  </a:extLst>
                </a:hlinkClick>
              </a:rPr>
              <a:t>https://www.ressource-deutschland.de/werkzeuge/loesungsentwicklung/strategien-massnahmen/effiziente-gebaeudeinfrastruktur/</a:t>
            </a:r>
            <a:r>
              <a:rPr lang="de-DE" sz="1100" dirty="0">
                <a:solidFill>
                  <a:schemeClr val="tx1"/>
                </a:solidFill>
              </a:rPr>
              <a:t> </a:t>
            </a:r>
            <a:endParaRPr sz="1100"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Icon: &lt;a </a:t>
            </a:r>
            <a:r>
              <a:rPr lang="de-DE" sz="1100" dirty="0" err="1">
                <a:solidFill>
                  <a:schemeClr val="tx1"/>
                </a:solidFill>
              </a:rPr>
              <a:t>href</a:t>
            </a:r>
            <a:r>
              <a:rPr lang="de-DE" sz="1100" dirty="0">
                <a:solidFill>
                  <a:schemeClr val="tx1"/>
                </a:solidFill>
              </a:rPr>
              <a:t>="https://</a:t>
            </a:r>
            <a:r>
              <a:rPr lang="de-DE" sz="1100" dirty="0" err="1">
                <a:solidFill>
                  <a:schemeClr val="tx1"/>
                </a:solidFill>
              </a:rPr>
              <a:t>www.flaticon.com</a:t>
            </a:r>
            <a:r>
              <a:rPr lang="de-DE" sz="1100" dirty="0">
                <a:solidFill>
                  <a:schemeClr val="tx1"/>
                </a:solidFill>
              </a:rPr>
              <a:t>/</a:t>
            </a:r>
            <a:r>
              <a:rPr lang="de-DE" sz="1100" dirty="0" err="1">
                <a:solidFill>
                  <a:schemeClr val="tx1"/>
                </a:solidFill>
              </a:rPr>
              <a:t>free</a:t>
            </a:r>
            <a:r>
              <a:rPr lang="de-DE" sz="1100" dirty="0">
                <a:solidFill>
                  <a:schemeClr val="tx1"/>
                </a:solidFill>
              </a:rPr>
              <a:t>-icons/smart-</a:t>
            </a:r>
            <a:r>
              <a:rPr lang="de-DE" sz="1100" dirty="0" err="1">
                <a:solidFill>
                  <a:schemeClr val="tx1"/>
                </a:solidFill>
              </a:rPr>
              <a:t>heating</a:t>
            </a:r>
            <a:r>
              <a:rPr lang="de-DE" sz="1100" dirty="0">
                <a:solidFill>
                  <a:schemeClr val="tx1"/>
                </a:solidFill>
              </a:rPr>
              <a:t>" title="smart </a:t>
            </a:r>
            <a:r>
              <a:rPr lang="de-DE" sz="1100" dirty="0" err="1">
                <a:solidFill>
                  <a:schemeClr val="tx1"/>
                </a:solidFill>
              </a:rPr>
              <a:t>heating</a:t>
            </a:r>
            <a:r>
              <a:rPr lang="de-DE" sz="1100" dirty="0">
                <a:solidFill>
                  <a:schemeClr val="tx1"/>
                </a:solidFill>
              </a:rPr>
              <a:t> </a:t>
            </a:r>
            <a:r>
              <a:rPr lang="de-DE" sz="1100" dirty="0" err="1">
                <a:solidFill>
                  <a:schemeClr val="tx1"/>
                </a:solidFill>
              </a:rPr>
              <a:t>icons</a:t>
            </a:r>
            <a:r>
              <a:rPr lang="de-DE" sz="1100" dirty="0">
                <a:solidFill>
                  <a:schemeClr val="tx1"/>
                </a:solidFill>
              </a:rPr>
              <a:t>"&gt;Smart </a:t>
            </a:r>
            <a:r>
              <a:rPr lang="de-DE" sz="1100" dirty="0" err="1">
                <a:solidFill>
                  <a:schemeClr val="tx1"/>
                </a:solidFill>
              </a:rPr>
              <a:t>heating</a:t>
            </a:r>
            <a:r>
              <a:rPr lang="de-DE" sz="1100" dirty="0">
                <a:solidFill>
                  <a:schemeClr val="tx1"/>
                </a:solidFill>
              </a:rPr>
              <a:t> </a:t>
            </a:r>
            <a:r>
              <a:rPr lang="de-DE" sz="1100" dirty="0" err="1">
                <a:solidFill>
                  <a:schemeClr val="tx1"/>
                </a:solidFill>
              </a:rPr>
              <a:t>icons</a:t>
            </a:r>
            <a:r>
              <a:rPr lang="de-DE" sz="1100" dirty="0">
                <a:solidFill>
                  <a:schemeClr val="tx1"/>
                </a:solidFill>
              </a:rPr>
              <a:t> </a:t>
            </a:r>
            <a:r>
              <a:rPr lang="de-DE" sz="1100" dirty="0" err="1">
                <a:solidFill>
                  <a:schemeClr val="tx1"/>
                </a:solidFill>
              </a:rPr>
              <a:t>created</a:t>
            </a:r>
            <a:r>
              <a:rPr lang="de-DE" sz="1100" dirty="0">
                <a:solidFill>
                  <a:schemeClr val="tx1"/>
                </a:solidFill>
              </a:rPr>
              <a:t> </a:t>
            </a:r>
            <a:r>
              <a:rPr lang="de-DE" sz="1100" dirty="0" err="1">
                <a:solidFill>
                  <a:schemeClr val="tx1"/>
                </a:solidFill>
              </a:rPr>
              <a:t>by</a:t>
            </a:r>
            <a:r>
              <a:rPr lang="de-DE" sz="1100" dirty="0">
                <a:solidFill>
                  <a:schemeClr val="tx1"/>
                </a:solidFill>
              </a:rPr>
              <a:t> </a:t>
            </a:r>
            <a:r>
              <a:rPr lang="de-DE" sz="1100" dirty="0" err="1">
                <a:solidFill>
                  <a:schemeClr val="tx1"/>
                </a:solidFill>
              </a:rPr>
              <a:t>krafticon</a:t>
            </a:r>
            <a:r>
              <a:rPr lang="de-DE" sz="1100" dirty="0">
                <a:solidFill>
                  <a:schemeClr val="tx1"/>
                </a:solidFill>
              </a:rPr>
              <a:t> - </a:t>
            </a:r>
            <a:r>
              <a:rPr lang="de-DE" sz="1100" dirty="0" err="1">
                <a:solidFill>
                  <a:schemeClr val="tx1"/>
                </a:solidFill>
              </a:rPr>
              <a:t>Flaticon</a:t>
            </a:r>
            <a:r>
              <a:rPr lang="de-DE" sz="1100" dirty="0">
                <a:solidFill>
                  <a:schemeClr val="tx1"/>
                </a:solidFill>
              </a:rPr>
              <a:t>&lt;/a&gt; </a:t>
            </a: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p:txBody>
      </p:sp>
      <p:sp>
        <p:nvSpPr>
          <p:cNvPr id="232" name="Google Shape;232;g1d728c74042_0_26: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2045c16c9fa_0_0: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g2045c16c9fa_0_0:notes"/>
          <p:cNvSpPr txBox="1">
            <a:spLocks noGrp="1"/>
          </p:cNvSpPr>
          <p:nvPr>
            <p:ph type="body" idx="1"/>
          </p:nvPr>
        </p:nvSpPr>
        <p:spPr>
          <a:xfrm>
            <a:off x="479425" y="3960000"/>
            <a:ext cx="6145212" cy="6098400"/>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b="1" dirty="0">
                <a:solidFill>
                  <a:schemeClr val="tx1"/>
                </a:solidFill>
              </a:rPr>
              <a:t>Beschreibung</a:t>
            </a:r>
            <a:endParaRPr dirty="0">
              <a:solidFill>
                <a:schemeClr val="tx1"/>
              </a:solidFill>
            </a:endParaRPr>
          </a:p>
          <a:p>
            <a:pPr marL="0" lvl="0" indent="0" algn="l" rtl="0">
              <a:lnSpc>
                <a:spcPct val="100000"/>
              </a:lnSpc>
              <a:spcAft>
                <a:spcPts val="0"/>
              </a:spcAft>
              <a:buClr>
                <a:schemeClr val="dk1"/>
              </a:buClr>
              <a:buSzPts val="1100"/>
              <a:buFont typeface="Arial"/>
              <a:buNone/>
            </a:pPr>
            <a:r>
              <a:rPr lang="de-DE" dirty="0">
                <a:solidFill>
                  <a:schemeClr val="tx1"/>
                </a:solidFill>
              </a:rPr>
              <a:t>Graue Energie beschreibt die Energie, die in einem Gebäude steckt, also für den Gebäudebau (z.B. die Produktion von Materialien und der Transport) notwendig ist, sowie die Energie, die es für den Rückbau (inklusive Entsorgung) braucht. Betrachtet man neben der Nutzungsphase auch den Bau und Rückbau von Gebäuden, macht der Sektor Gebäude rund ein Drittel der gesamten THG-Emissionen in Deutschland aus. </a:t>
            </a:r>
            <a:endParaRPr dirty="0">
              <a:solidFill>
                <a:schemeClr val="tx1"/>
              </a:solidFill>
            </a:endParaRPr>
          </a:p>
          <a:p>
            <a:pPr marL="0" lvl="0" indent="0" algn="l" rtl="0">
              <a:lnSpc>
                <a:spcPct val="100000"/>
              </a:lnSpc>
              <a:spcBef>
                <a:spcPts val="400"/>
              </a:spcBef>
              <a:spcAft>
                <a:spcPts val="0"/>
              </a:spcAft>
              <a:buClr>
                <a:schemeClr val="dk1"/>
              </a:buClr>
              <a:buSzPts val="1100"/>
              <a:buFont typeface="Arial"/>
              <a:buNone/>
            </a:pPr>
            <a:r>
              <a:rPr lang="de-DE" dirty="0">
                <a:solidFill>
                  <a:schemeClr val="tx1"/>
                </a:solidFill>
              </a:rPr>
              <a:t>Durch zunehmenden Raumbedarf in Deutschland wird das Problem des Klimaschutzes im Gebäudesektor noch akuter: zwischen 1991 und 2020 ist die durchschnittliche Wohnfläche pro Kopf von 34,9 auf 47,7 m2 gestiegen. Dies bedeutet einerseits einen höheren Energiebedarf für Raumwärme u.Ä. in der Nutzungsphase und bedeutet andererseits mehr benötigter Wohnraum insgesamt.</a:t>
            </a:r>
            <a:endParaRPr dirty="0">
              <a:solidFill>
                <a:schemeClr val="tx1"/>
              </a:solidFill>
            </a:endParaRPr>
          </a:p>
          <a:p>
            <a:pPr marL="0" lvl="0" indent="0" algn="l" rtl="0">
              <a:lnSpc>
                <a:spcPct val="100000"/>
              </a:lnSpc>
              <a:spcBef>
                <a:spcPts val="400"/>
              </a:spcBef>
              <a:spcAft>
                <a:spcPts val="0"/>
              </a:spcAft>
              <a:buSzPts val="1400"/>
              <a:buNone/>
            </a:pPr>
            <a:r>
              <a:rPr lang="de-DE" dirty="0">
                <a:solidFill>
                  <a:schemeClr val="tx1"/>
                </a:solidFill>
              </a:rPr>
              <a:t>Eine Verringerung der THG-Emissionen im Gebäudebau und eine zirkuläre Wirtschaftsweise bedeuten vor allem, dass Gebäude möglichst lange genutzt werden, dass Gebäudebestand erhalten und saniert und Neubau reduziert wird. Zudem ist eine vorausschauende Planung wichtig, die Gebäude so gestaltet, dass sie von Anfang an auf Langlebigkeit ausgelegt, </a:t>
            </a:r>
            <a:r>
              <a:rPr lang="de-DE" dirty="0" err="1">
                <a:solidFill>
                  <a:schemeClr val="tx1"/>
                </a:solidFill>
              </a:rPr>
              <a:t>umnutzbar</a:t>
            </a:r>
            <a:r>
              <a:rPr lang="de-DE" dirty="0">
                <a:solidFill>
                  <a:schemeClr val="tx1"/>
                </a:solidFill>
              </a:rPr>
              <a:t> (z.B. für unterschiedliche Wohnkonstellationen) und reparierbar sind.  Auch der Rückbau sollte mit einbezogen werden und Wiederverwendung und fachgerechte Entsorgung sollte weitgehend ermöglicht werden.</a:t>
            </a:r>
            <a:endParaRPr dirty="0">
              <a:solidFill>
                <a:schemeClr val="tx1"/>
              </a:solidFill>
            </a:endParaRPr>
          </a:p>
          <a:p>
            <a:pPr marL="0" lvl="0" indent="0" algn="l" rtl="0">
              <a:lnSpc>
                <a:spcPct val="100000"/>
              </a:lnSpc>
              <a:spcBef>
                <a:spcPts val="0"/>
              </a:spcBef>
              <a:spcAft>
                <a:spcPts val="0"/>
              </a:spcAft>
              <a:buSzPts val="1100"/>
              <a:buFont typeface="Arial"/>
              <a:buNone/>
            </a:pPr>
            <a:endParaRPr dirty="0">
              <a:solidFill>
                <a:schemeClr val="tx1"/>
              </a:solidFill>
            </a:endParaRPr>
          </a:p>
          <a:p>
            <a:pPr marL="0" lvl="0" indent="0" algn="l" rtl="0">
              <a:lnSpc>
                <a:spcPct val="100000"/>
              </a:lnSpc>
              <a:spcBef>
                <a:spcPts val="0"/>
              </a:spcBef>
              <a:spcAft>
                <a:spcPts val="0"/>
              </a:spcAft>
              <a:buSzPts val="1100"/>
              <a:buFont typeface="Arial"/>
              <a:buNone/>
            </a:pPr>
            <a:r>
              <a:rPr lang="de-DE" b="1" dirty="0">
                <a:solidFill>
                  <a:schemeClr val="tx1"/>
                </a:solidFill>
              </a:rPr>
              <a:t>Aufgabe</a:t>
            </a:r>
            <a:endParaRPr dirty="0">
              <a:solidFill>
                <a:schemeClr val="tx1"/>
              </a:solidFill>
            </a:endParaRPr>
          </a:p>
          <a:p>
            <a:pPr marL="330200" lvl="0" indent="-171450" algn="l" rtl="0">
              <a:lnSpc>
                <a:spcPct val="100000"/>
              </a:lnSpc>
              <a:spcBef>
                <a:spcPts val="0"/>
              </a:spcBef>
              <a:spcAft>
                <a:spcPts val="0"/>
              </a:spcAft>
              <a:buClr>
                <a:srgbClr val="0000FF"/>
              </a:buClr>
              <a:buSzPts val="1100"/>
              <a:buFont typeface="Arial" panose="020B0604020202020204" pitchFamily="34" charset="0"/>
              <a:buChar char="•"/>
            </a:pPr>
            <a:r>
              <a:rPr lang="de-DE" dirty="0">
                <a:solidFill>
                  <a:schemeClr val="tx1"/>
                </a:solidFill>
              </a:rPr>
              <a:t>Wie können Sie in Ihrem Beruf zu einer nachhaltigen Gebäudeplanung beitragen?</a:t>
            </a:r>
            <a:endParaRPr dirty="0">
              <a:solidFill>
                <a:schemeClr val="tx1"/>
              </a:solidFill>
            </a:endParaRPr>
          </a:p>
          <a:p>
            <a:pPr marL="330200" lvl="0" indent="-171450" algn="l" rtl="0">
              <a:lnSpc>
                <a:spcPct val="100000"/>
              </a:lnSpc>
              <a:spcBef>
                <a:spcPts val="0"/>
              </a:spcBef>
              <a:spcAft>
                <a:spcPts val="0"/>
              </a:spcAft>
              <a:buClr>
                <a:srgbClr val="0000FF"/>
              </a:buClr>
              <a:buSzPts val="1100"/>
              <a:buFont typeface="Arial" panose="020B0604020202020204" pitchFamily="34" charset="0"/>
              <a:buChar char="•"/>
            </a:pPr>
            <a:r>
              <a:rPr lang="de-DE" dirty="0">
                <a:solidFill>
                  <a:schemeClr val="tx1"/>
                </a:solidFill>
              </a:rPr>
              <a:t>Wie kann Um- und Weiternutzung durch langfristige Anlagenplanung vereinfacht werden?</a:t>
            </a:r>
            <a:endParaRPr dirty="0">
              <a:solidFill>
                <a:schemeClr val="tx1"/>
              </a:solidFill>
            </a:endParaRPr>
          </a:p>
          <a:p>
            <a:pPr marL="0" lvl="0" indent="0" algn="l" rtl="0">
              <a:lnSpc>
                <a:spcPct val="100000"/>
              </a:lnSpc>
              <a:spcBef>
                <a:spcPts val="0"/>
              </a:spcBef>
              <a:spcAft>
                <a:spcPts val="0"/>
              </a:spcAft>
              <a:buNone/>
            </a:pPr>
            <a:endParaRPr dirty="0">
              <a:solidFill>
                <a:schemeClr val="tx1"/>
              </a:solidFill>
            </a:endParaRPr>
          </a:p>
          <a:p>
            <a:pPr marL="0" lvl="0" indent="0" algn="l" rtl="0">
              <a:lnSpc>
                <a:spcPct val="100000"/>
              </a:lnSpc>
              <a:spcBef>
                <a:spcPts val="0"/>
              </a:spcBef>
              <a:spcAft>
                <a:spcPts val="0"/>
              </a:spcAft>
              <a:buNone/>
            </a:pPr>
            <a:r>
              <a:rPr lang="de-DE" b="1" dirty="0">
                <a:solidFill>
                  <a:schemeClr val="tx1"/>
                </a:solidFill>
              </a:rPr>
              <a:t>Quelle und A</a:t>
            </a:r>
            <a:r>
              <a:rPr lang="de-DE" sz="1200" b="1" dirty="0">
                <a:solidFill>
                  <a:schemeClr val="dk1"/>
                </a:solidFill>
                <a:latin typeface="Calibri"/>
                <a:ea typeface="Calibri"/>
                <a:cs typeface="Calibri"/>
                <a:sym typeface="Calibri"/>
              </a:rPr>
              <a:t>bbildung</a:t>
            </a:r>
            <a:endParaRPr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WWF (2022): Hintergrundpapier </a:t>
            </a:r>
            <a:r>
              <a:rPr lang="de-DE" sz="1100" dirty="0" err="1">
                <a:solidFill>
                  <a:schemeClr val="tx1"/>
                </a:solidFill>
              </a:rPr>
              <a:t>Circular</a:t>
            </a:r>
            <a:r>
              <a:rPr lang="de-DE" sz="1100" dirty="0">
                <a:solidFill>
                  <a:schemeClr val="tx1"/>
                </a:solidFill>
              </a:rPr>
              <a:t> Economy im Gebäudesektor. Zirkuläre Maßnahmen im Bestand und Neubau zum Schutz von Klima- und Ökosystemen ergreifen. Online: </a:t>
            </a:r>
            <a:r>
              <a:rPr lang="de-DE" sz="1100" u="sng" dirty="0">
                <a:solidFill>
                  <a:schemeClr val="tx1"/>
                </a:solidFill>
                <a:hlinkClick r:id="rId3">
                  <a:extLst>
                    <a:ext uri="{A12FA001-AC4F-418D-AE19-62706E023703}">
                      <ahyp:hlinkClr xmlns:ahyp="http://schemas.microsoft.com/office/drawing/2018/hyperlinkcolor" val="tx"/>
                    </a:ext>
                  </a:extLst>
                </a:hlinkClick>
              </a:rPr>
              <a:t>https://www.wwf.de/fileadmin/fm-wwf/Publikationen-PDF/Unternehmen/Hintergrundpapier-Circular-Economy-im-Gebaeudesektor.pdf</a:t>
            </a:r>
            <a:r>
              <a:rPr lang="de-DE" sz="1100" dirty="0">
                <a:solidFill>
                  <a:schemeClr val="tx1"/>
                </a:solidFill>
              </a:rPr>
              <a:t> </a:t>
            </a:r>
            <a:endParaRPr sz="1100"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Icon: &lt;a </a:t>
            </a:r>
            <a:r>
              <a:rPr lang="de-DE" sz="1100" dirty="0" err="1">
                <a:solidFill>
                  <a:schemeClr val="tx1"/>
                </a:solidFill>
              </a:rPr>
              <a:t>href</a:t>
            </a:r>
            <a:r>
              <a:rPr lang="de-DE" sz="1100" dirty="0">
                <a:solidFill>
                  <a:schemeClr val="tx1"/>
                </a:solidFill>
              </a:rPr>
              <a:t>="https://</a:t>
            </a:r>
            <a:r>
              <a:rPr lang="de-DE" sz="1100" dirty="0" err="1">
                <a:solidFill>
                  <a:schemeClr val="tx1"/>
                </a:solidFill>
              </a:rPr>
              <a:t>www.flaticon.com</a:t>
            </a:r>
            <a:r>
              <a:rPr lang="de-DE" sz="1100" dirty="0">
                <a:solidFill>
                  <a:schemeClr val="tx1"/>
                </a:solidFill>
              </a:rPr>
              <a:t>/</a:t>
            </a:r>
            <a:r>
              <a:rPr lang="de-DE" sz="1100" dirty="0" err="1">
                <a:solidFill>
                  <a:schemeClr val="tx1"/>
                </a:solidFill>
              </a:rPr>
              <a:t>free</a:t>
            </a:r>
            <a:r>
              <a:rPr lang="de-DE" sz="1100" dirty="0">
                <a:solidFill>
                  <a:schemeClr val="tx1"/>
                </a:solidFill>
              </a:rPr>
              <a:t>-icons/</a:t>
            </a:r>
            <a:r>
              <a:rPr lang="de-DE" sz="1100" dirty="0" err="1">
                <a:solidFill>
                  <a:schemeClr val="tx1"/>
                </a:solidFill>
              </a:rPr>
              <a:t>house</a:t>
            </a:r>
            <a:r>
              <a:rPr lang="de-DE" sz="1100" dirty="0">
                <a:solidFill>
                  <a:schemeClr val="tx1"/>
                </a:solidFill>
              </a:rPr>
              <a:t>" title="</a:t>
            </a:r>
            <a:r>
              <a:rPr lang="de-DE" sz="1100" dirty="0" err="1">
                <a:solidFill>
                  <a:schemeClr val="tx1"/>
                </a:solidFill>
              </a:rPr>
              <a:t>house</a:t>
            </a:r>
            <a:r>
              <a:rPr lang="de-DE" sz="1100" dirty="0">
                <a:solidFill>
                  <a:schemeClr val="tx1"/>
                </a:solidFill>
              </a:rPr>
              <a:t> </a:t>
            </a:r>
            <a:r>
              <a:rPr lang="de-DE" sz="1100" dirty="0" err="1">
                <a:solidFill>
                  <a:schemeClr val="tx1"/>
                </a:solidFill>
              </a:rPr>
              <a:t>icons</a:t>
            </a:r>
            <a:r>
              <a:rPr lang="de-DE" sz="1100" dirty="0">
                <a:solidFill>
                  <a:schemeClr val="tx1"/>
                </a:solidFill>
              </a:rPr>
              <a:t>"&gt;House </a:t>
            </a:r>
            <a:r>
              <a:rPr lang="de-DE" sz="1100" dirty="0" err="1">
                <a:solidFill>
                  <a:schemeClr val="tx1"/>
                </a:solidFill>
              </a:rPr>
              <a:t>icons</a:t>
            </a:r>
            <a:r>
              <a:rPr lang="de-DE" sz="1100" dirty="0">
                <a:solidFill>
                  <a:schemeClr val="tx1"/>
                </a:solidFill>
              </a:rPr>
              <a:t> </a:t>
            </a:r>
            <a:r>
              <a:rPr lang="de-DE" sz="1100" dirty="0" err="1">
                <a:solidFill>
                  <a:schemeClr val="tx1"/>
                </a:solidFill>
              </a:rPr>
              <a:t>created</a:t>
            </a:r>
            <a:r>
              <a:rPr lang="de-DE" sz="1100" dirty="0">
                <a:solidFill>
                  <a:schemeClr val="tx1"/>
                </a:solidFill>
              </a:rPr>
              <a:t> </a:t>
            </a:r>
            <a:r>
              <a:rPr lang="de-DE" sz="1100" dirty="0" err="1">
                <a:solidFill>
                  <a:schemeClr val="tx1"/>
                </a:solidFill>
              </a:rPr>
              <a:t>by</a:t>
            </a:r>
            <a:r>
              <a:rPr lang="de-DE" sz="1100" dirty="0">
                <a:solidFill>
                  <a:schemeClr val="tx1"/>
                </a:solidFill>
              </a:rPr>
              <a:t> </a:t>
            </a:r>
            <a:r>
              <a:rPr lang="de-DE" sz="1100" dirty="0" err="1">
                <a:solidFill>
                  <a:schemeClr val="tx1"/>
                </a:solidFill>
              </a:rPr>
              <a:t>Freepik</a:t>
            </a:r>
            <a:r>
              <a:rPr lang="de-DE" sz="1100" dirty="0">
                <a:solidFill>
                  <a:schemeClr val="tx1"/>
                </a:solidFill>
              </a:rPr>
              <a:t> - </a:t>
            </a:r>
            <a:r>
              <a:rPr lang="de-DE" sz="1100" dirty="0" err="1">
                <a:solidFill>
                  <a:schemeClr val="tx1"/>
                </a:solidFill>
              </a:rPr>
              <a:t>Flaticon</a:t>
            </a:r>
            <a:r>
              <a:rPr lang="de-DE" sz="1100" dirty="0">
                <a:solidFill>
                  <a:schemeClr val="tx1"/>
                </a:solidFill>
              </a:rPr>
              <a:t>&lt;/a&gt; </a:t>
            </a:r>
            <a:endParaRPr sz="1100" dirty="0">
              <a:solidFill>
                <a:schemeClr val="tx1"/>
              </a:solidFill>
            </a:endParaRPr>
          </a:p>
        </p:txBody>
      </p:sp>
      <p:sp>
        <p:nvSpPr>
          <p:cNvPr id="249" name="Google Shape;249;g2045c16c9fa_0_0: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1ede7e167af_0_0:notes"/>
          <p:cNvSpPr>
            <a:spLocks noGrp="1" noRot="1" noChangeAspect="1"/>
          </p:cNvSpPr>
          <p:nvPr>
            <p:ph type="sldImg" idx="2"/>
          </p:nvPr>
        </p:nvSpPr>
        <p:spPr>
          <a:xfrm>
            <a:off x="479425" y="2873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5" name="Google Shape;265;g1ede7e167af_0_0:notes"/>
          <p:cNvSpPr txBox="1">
            <a:spLocks noGrp="1"/>
          </p:cNvSpPr>
          <p:nvPr>
            <p:ph type="body" idx="1"/>
          </p:nvPr>
        </p:nvSpPr>
        <p:spPr>
          <a:xfrm>
            <a:off x="479424" y="3960000"/>
            <a:ext cx="6145213" cy="5477443"/>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100" b="1" dirty="0">
                <a:solidFill>
                  <a:schemeClr val="tx1"/>
                </a:solidFill>
              </a:rPr>
              <a:t>Beschreibung</a:t>
            </a:r>
            <a:endParaRPr sz="1100" dirty="0">
              <a:solidFill>
                <a:schemeClr val="tx1"/>
              </a:solidFill>
            </a:endParaRPr>
          </a:p>
          <a:p>
            <a:pPr marL="0" lvl="0" indent="0" algn="l" rtl="0">
              <a:lnSpc>
                <a:spcPct val="100000"/>
              </a:lnSpc>
              <a:spcBef>
                <a:spcPts val="0"/>
              </a:spcBef>
              <a:spcAft>
                <a:spcPts val="0"/>
              </a:spcAft>
              <a:buClr>
                <a:srgbClr val="000000"/>
              </a:buClr>
              <a:buSzPts val="1400"/>
              <a:buFont typeface="Arial"/>
              <a:buNone/>
            </a:pPr>
            <a:r>
              <a:rPr lang="de-DE" sz="1100" dirty="0">
                <a:solidFill>
                  <a:schemeClr val="tx1"/>
                </a:solidFill>
              </a:rPr>
              <a:t>Hierarchische Typologie kreislaufwirtschaftlicher Maßnahmen zur Erhöhung der Zirkularität. </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1. </a:t>
            </a:r>
            <a:r>
              <a:rPr lang="de-DE" sz="1100" dirty="0" err="1">
                <a:solidFill>
                  <a:schemeClr val="tx1"/>
                </a:solidFill>
              </a:rPr>
              <a:t>Refuse</a:t>
            </a:r>
            <a:r>
              <a:rPr lang="de-DE" sz="1100" dirty="0">
                <a:solidFill>
                  <a:schemeClr val="tx1"/>
                </a:solidFill>
              </a:rPr>
              <a:t>: Überflüssig machen. Produkte werden überflüssig, der Produktnutzen wird anders erbracht</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2. </a:t>
            </a:r>
            <a:r>
              <a:rPr lang="de-DE" sz="1100" dirty="0" err="1">
                <a:solidFill>
                  <a:schemeClr val="tx1"/>
                </a:solidFill>
              </a:rPr>
              <a:t>Rethink</a:t>
            </a:r>
            <a:r>
              <a:rPr lang="de-DE" sz="1100" dirty="0">
                <a:solidFill>
                  <a:schemeClr val="tx1"/>
                </a:solidFill>
              </a:rPr>
              <a:t>: Neu denken und zirkulär designen. Produkte neu gestalten und intensiver nutzen, z.B. durch Teilen.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3. </a:t>
            </a:r>
            <a:r>
              <a:rPr lang="de-DE" sz="1100" dirty="0" err="1">
                <a:solidFill>
                  <a:schemeClr val="tx1"/>
                </a:solidFill>
              </a:rPr>
              <a:t>Reduce</a:t>
            </a:r>
            <a:r>
              <a:rPr lang="de-DE" sz="1100" dirty="0">
                <a:solidFill>
                  <a:schemeClr val="tx1"/>
                </a:solidFill>
              </a:rPr>
              <a:t>: Reduzieren. Steigerung der Effizienz bei der Produktherstellung oder -nutzung durch geringeren Verbrauch von natürlichen Ressourcen und Materialien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4. Reuse: Wiederverwenden. Funktionsfähige Produkte wiederverwenden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5. </a:t>
            </a:r>
            <a:r>
              <a:rPr lang="de-DE" sz="1100" dirty="0" err="1">
                <a:solidFill>
                  <a:schemeClr val="tx1"/>
                </a:solidFill>
              </a:rPr>
              <a:t>Repair</a:t>
            </a:r>
            <a:r>
              <a:rPr lang="de-DE" sz="1100" dirty="0">
                <a:solidFill>
                  <a:schemeClr val="tx1"/>
                </a:solidFill>
              </a:rPr>
              <a:t>: Reparatur. Produkte warten und durch Reparatur weiternutzen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6. </a:t>
            </a:r>
            <a:r>
              <a:rPr lang="de-DE" sz="1100" dirty="0" err="1">
                <a:solidFill>
                  <a:schemeClr val="tx1"/>
                </a:solidFill>
              </a:rPr>
              <a:t>Refurbish</a:t>
            </a:r>
            <a:r>
              <a:rPr lang="de-DE" sz="1100" dirty="0">
                <a:solidFill>
                  <a:schemeClr val="tx1"/>
                </a:solidFill>
              </a:rPr>
              <a:t>: Verbessern. Alte Produkte aufarbeiten und auf den neuesten Stand bringen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7. </a:t>
            </a:r>
            <a:r>
              <a:rPr lang="de-DE" sz="1100" dirty="0" err="1">
                <a:solidFill>
                  <a:schemeClr val="tx1"/>
                </a:solidFill>
              </a:rPr>
              <a:t>Remanufacture</a:t>
            </a:r>
            <a:r>
              <a:rPr lang="de-DE" sz="1100" dirty="0">
                <a:solidFill>
                  <a:schemeClr val="tx1"/>
                </a:solidFill>
              </a:rPr>
              <a:t>: Wiederaufbereiten. Teile aus defekten Produkten für neue Produkte nutzen, die dieselben Funktionen erfüllen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8. </a:t>
            </a:r>
            <a:r>
              <a:rPr lang="de-DE" sz="1100" dirty="0" err="1">
                <a:solidFill>
                  <a:schemeClr val="tx1"/>
                </a:solidFill>
              </a:rPr>
              <a:t>Repurpose</a:t>
            </a:r>
            <a:r>
              <a:rPr lang="de-DE" sz="1100" dirty="0">
                <a:solidFill>
                  <a:schemeClr val="tx1"/>
                </a:solidFill>
              </a:rPr>
              <a:t>: Anders weiternutzen. Teile aus defekten Produkten für neue Produkte nutzen, die andere Funktionen erfüllen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9. Recycle: Recycling. Aufbereiten von Materialien, um eine hohe Qualität zu erhalten und sie wieder in den Materialkreislauf zurückführen</a:t>
            </a:r>
            <a:endParaRPr sz="1100" dirty="0">
              <a:solidFill>
                <a:schemeClr val="tx1"/>
              </a:solidFill>
            </a:endParaRPr>
          </a:p>
          <a:p>
            <a:pPr marL="0" lvl="0" indent="0" algn="l" rtl="0">
              <a:lnSpc>
                <a:spcPct val="100000"/>
              </a:lnSpc>
              <a:spcBef>
                <a:spcPts val="0"/>
              </a:spcBef>
              <a:spcAft>
                <a:spcPts val="0"/>
              </a:spcAft>
              <a:buNone/>
            </a:pPr>
            <a:r>
              <a:rPr lang="de-DE" sz="1100" dirty="0">
                <a:solidFill>
                  <a:schemeClr val="tx1"/>
                </a:solidFill>
              </a:rPr>
              <a:t>10. </a:t>
            </a:r>
            <a:r>
              <a:rPr lang="de-DE" sz="1100" dirty="0" err="1">
                <a:solidFill>
                  <a:schemeClr val="tx1"/>
                </a:solidFill>
              </a:rPr>
              <a:t>Recover</a:t>
            </a:r>
            <a:r>
              <a:rPr lang="de-DE" sz="1100" dirty="0">
                <a:solidFill>
                  <a:schemeClr val="tx1"/>
                </a:solidFill>
              </a:rPr>
              <a:t>: Thermische Verwertung mit Energierückgewinnung</a:t>
            </a:r>
            <a:endParaRPr sz="1100" dirty="0">
              <a:solidFill>
                <a:schemeClr val="tx1"/>
              </a:solidFill>
            </a:endParaRPr>
          </a:p>
          <a:p>
            <a:pPr marL="0" lvl="0" indent="0" algn="l" rtl="0">
              <a:lnSpc>
                <a:spcPct val="100000"/>
              </a:lnSpc>
              <a:spcBef>
                <a:spcPts val="0"/>
              </a:spcBef>
              <a:spcAft>
                <a:spcPts val="0"/>
              </a:spcAft>
              <a:buSzPts val="1100"/>
              <a:buFont typeface="Arial"/>
              <a:buNone/>
            </a:pPr>
            <a:endParaRPr sz="1100" dirty="0">
              <a:solidFill>
                <a:schemeClr val="tx1"/>
              </a:solidFill>
            </a:endParaRPr>
          </a:p>
          <a:p>
            <a:pPr marL="0" lvl="0" indent="0" algn="l" rtl="0">
              <a:lnSpc>
                <a:spcPct val="100000"/>
              </a:lnSpc>
              <a:spcBef>
                <a:spcPts val="0"/>
              </a:spcBef>
              <a:spcAft>
                <a:spcPts val="0"/>
              </a:spcAft>
              <a:buSzPts val="1100"/>
              <a:buFont typeface="Arial"/>
              <a:buNone/>
            </a:pPr>
            <a:r>
              <a:rPr lang="de-DE" sz="1100" b="1" dirty="0">
                <a:solidFill>
                  <a:schemeClr val="tx1"/>
                </a:solidFill>
              </a:rPr>
              <a:t>Aufgabe</a:t>
            </a:r>
            <a:endParaRPr sz="1100" dirty="0">
              <a:solidFill>
                <a:schemeClr val="tx1"/>
              </a:solidFill>
            </a:endParaRPr>
          </a:p>
          <a:p>
            <a:pPr marL="330200" lvl="0" indent="-171450" algn="l" rtl="0">
              <a:lnSpc>
                <a:spcPct val="100000"/>
              </a:lnSpc>
              <a:spcBef>
                <a:spcPts val="0"/>
              </a:spcBef>
              <a:spcAft>
                <a:spcPts val="0"/>
              </a:spcAft>
              <a:buClr>
                <a:schemeClr val="tx1"/>
              </a:buClr>
              <a:buSzPts val="1100"/>
              <a:buFont typeface="Arial" panose="020B0604020202020204" pitchFamily="34" charset="0"/>
              <a:buChar char="•"/>
            </a:pPr>
            <a:r>
              <a:rPr lang="de-DE" sz="1100" dirty="0">
                <a:solidFill>
                  <a:schemeClr val="tx1"/>
                </a:solidFill>
              </a:rPr>
              <a:t>Welche Prinzipien ließen sich in Ihrem Betrieb möglicherweise verwirklichen? Diskutieren Sie Strategien und Möglichkeiten</a:t>
            </a:r>
            <a:endParaRPr sz="1100" dirty="0">
              <a:solidFill>
                <a:schemeClr val="tx1"/>
              </a:solidFill>
            </a:endParaRPr>
          </a:p>
          <a:p>
            <a:pPr marL="0" lvl="0" indent="0" algn="l" rtl="0">
              <a:lnSpc>
                <a:spcPct val="100000"/>
              </a:lnSpc>
              <a:spcBef>
                <a:spcPts val="0"/>
              </a:spcBef>
              <a:spcAft>
                <a:spcPts val="0"/>
              </a:spcAft>
              <a:buNone/>
            </a:pPr>
            <a:endParaRPr sz="1100" dirty="0">
              <a:solidFill>
                <a:schemeClr val="tx1"/>
              </a:solidFill>
            </a:endParaRPr>
          </a:p>
          <a:p>
            <a:pPr marL="0" lvl="0" indent="0" algn="l" rtl="0">
              <a:lnSpc>
                <a:spcPct val="100000"/>
              </a:lnSpc>
              <a:spcBef>
                <a:spcPts val="0"/>
              </a:spcBef>
              <a:spcAft>
                <a:spcPts val="0"/>
              </a:spcAft>
              <a:buNone/>
            </a:pPr>
            <a:r>
              <a:rPr lang="de-DE" sz="1100" b="1" dirty="0">
                <a:solidFill>
                  <a:schemeClr val="tx1"/>
                </a:solidFill>
              </a:rPr>
              <a:t>Quelle</a:t>
            </a:r>
            <a:endParaRPr sz="1100" dirty="0">
              <a:solidFill>
                <a:schemeClr val="tx1"/>
              </a:solidFill>
            </a:endParaRPr>
          </a:p>
          <a:p>
            <a:pPr marL="330200" lvl="0" indent="-171450" algn="l" rtl="0">
              <a:spcBef>
                <a:spcPts val="0"/>
              </a:spcBef>
              <a:spcAft>
                <a:spcPts val="0"/>
              </a:spcAft>
              <a:buSzPts val="1100"/>
              <a:buFont typeface="Arial" panose="020B0604020202020204" pitchFamily="34" charset="0"/>
              <a:buChar char="•"/>
            </a:pPr>
            <a:r>
              <a:rPr lang="de-DE" sz="1100" dirty="0">
                <a:solidFill>
                  <a:schemeClr val="tx1"/>
                </a:solidFill>
              </a:rPr>
              <a:t>(BMWK 2022): Österreichisches Bundesministerium für Klimaschutz, Umwelt, Energie, Mobilität, Innovation und Technologie (BMWK): FTI-Initiative Kreislaufwirtschaft - Österreich auf dem Weg zu einer nachhaltigen und zirkulären Gesellschaft. Online: </a:t>
            </a:r>
            <a:r>
              <a:rPr lang="de-DE" sz="1100" u="sng" dirty="0">
                <a:solidFill>
                  <a:schemeClr val="tx1"/>
                </a:solidFill>
                <a:hlinkClick r:id="rId3">
                  <a:extLst>
                    <a:ext uri="{A12FA001-AC4F-418D-AE19-62706E023703}">
                      <ahyp:hlinkClr xmlns:ahyp="http://schemas.microsoft.com/office/drawing/2018/hyperlinkcolor" val="tx"/>
                    </a:ext>
                  </a:extLst>
                </a:hlinkClick>
              </a:rPr>
              <a:t>https://fdoc.ffg.at/s/vdb/public/node/content/8nKEL-hcRnqkwYOL8MHgxg/1.0?a=true</a:t>
            </a:r>
            <a:r>
              <a:rPr lang="de-DE" sz="1100" dirty="0">
                <a:solidFill>
                  <a:schemeClr val="tx1"/>
                </a:solidFill>
              </a:rPr>
              <a:t> </a:t>
            </a:r>
            <a:endParaRPr sz="1100" dirty="0">
              <a:solidFill>
                <a:schemeClr val="tx1"/>
              </a:solidFill>
            </a:endParaRPr>
          </a:p>
          <a:p>
            <a:pPr marL="0" lvl="0" indent="0" algn="l" rtl="0">
              <a:lnSpc>
                <a:spcPct val="100000"/>
              </a:lnSpc>
              <a:spcBef>
                <a:spcPts val="0"/>
              </a:spcBef>
              <a:spcAft>
                <a:spcPts val="0"/>
              </a:spcAft>
              <a:buSzPts val="1400"/>
              <a:buNone/>
            </a:pPr>
            <a:endParaRPr sz="1100" dirty="0">
              <a:solidFill>
                <a:schemeClr val="tx1"/>
              </a:solidFill>
            </a:endParaRPr>
          </a:p>
        </p:txBody>
      </p:sp>
      <p:sp>
        <p:nvSpPr>
          <p:cNvPr id="266" name="Google Shape;266;g1ede7e167af_0_0:notes"/>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16"/>
        <p:cNvGrpSpPr/>
        <p:nvPr/>
      </p:nvGrpSpPr>
      <p:grpSpPr>
        <a:xfrm>
          <a:off x="0" y="0"/>
          <a:ext cx="0" cy="0"/>
          <a:chOff x="0" y="0"/>
          <a:chExt cx="0" cy="0"/>
        </a:xfrm>
      </p:grpSpPr>
      <p:sp>
        <p:nvSpPr>
          <p:cNvPr id="17" name="Google Shape;17;p27"/>
          <p:cNvSpPr txBox="1">
            <a:spLocks noGrp="1"/>
          </p:cNvSpPr>
          <p:nvPr>
            <p:ph type="ctrTitle"/>
          </p:nvPr>
        </p:nvSpPr>
        <p:spPr>
          <a:xfrm>
            <a:off x="312928" y="1122363"/>
            <a:ext cx="8278368"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7"/>
          <p:cNvSpPr txBox="1">
            <a:spLocks noGrp="1"/>
          </p:cNvSpPr>
          <p:nvPr>
            <p:ph type="subTitle" idx="1"/>
          </p:nvPr>
        </p:nvSpPr>
        <p:spPr>
          <a:xfrm>
            <a:off x="312928" y="3602038"/>
            <a:ext cx="8278368"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a:endParaRPr/>
          </a:p>
        </p:txBody>
      </p:sp>
      <p:sp>
        <p:nvSpPr>
          <p:cNvPr id="19" name="Google Shape;19;p27"/>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endParaRPr/>
          </a:p>
        </p:txBody>
      </p:sp>
      <p:sp>
        <p:nvSpPr>
          <p:cNvPr id="20" name="Google Shape;20;p27"/>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21" name="Google Shape;21;p27"/>
          <p:cNvSpPr>
            <a:spLocks noGrp="1"/>
          </p:cNvSpPr>
          <p:nvPr>
            <p:ph type="pic" idx="2"/>
          </p:nvPr>
        </p:nvSpPr>
        <p:spPr>
          <a:xfrm>
            <a:off x="9091423" y="1418600"/>
            <a:ext cx="2681986" cy="1431290"/>
          </a:xfrm>
          <a:prstGeom prst="rect">
            <a:avLst/>
          </a:prstGeom>
          <a:noFill/>
          <a:ln>
            <a:noFill/>
          </a:ln>
        </p:spPr>
      </p:sp>
      <p:sp>
        <p:nvSpPr>
          <p:cNvPr id="22" name="Google Shape;22;p27"/>
          <p:cNvSpPr>
            <a:spLocks noGrp="1"/>
          </p:cNvSpPr>
          <p:nvPr>
            <p:ph type="pic" idx="3"/>
          </p:nvPr>
        </p:nvSpPr>
        <p:spPr>
          <a:xfrm>
            <a:off x="9091422" y="3009656"/>
            <a:ext cx="2681986" cy="1431290"/>
          </a:xfrm>
          <a:prstGeom prst="rect">
            <a:avLst/>
          </a:prstGeom>
          <a:noFill/>
          <a:ln>
            <a:noFill/>
          </a:ln>
        </p:spPr>
      </p:sp>
      <p:sp>
        <p:nvSpPr>
          <p:cNvPr id="23" name="Google Shape;23;p27"/>
          <p:cNvSpPr txBox="1">
            <a:spLocks noGrp="1"/>
          </p:cNvSpPr>
          <p:nvPr>
            <p:ph type="body" idx="4"/>
          </p:nvPr>
        </p:nvSpPr>
        <p:spPr>
          <a:xfrm>
            <a:off x="9091613" y="4531540"/>
            <a:ext cx="2681287" cy="152318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0"/>
              </a:spcBef>
              <a:spcAft>
                <a:spcPts val="0"/>
              </a:spcAft>
              <a:buSzPts val="2800"/>
              <a:buNone/>
              <a:defRPr sz="18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24" name="Google Shape;24;p27"/>
          <p:cNvSpPr/>
          <p:nvPr/>
        </p:nvSpPr>
        <p:spPr>
          <a:xfrm>
            <a:off x="309691" y="3548557"/>
            <a:ext cx="8280000" cy="24455"/>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tandardfolie">
  <p:cSld name="Standart Text - lleer">
    <p:spTree>
      <p:nvGrpSpPr>
        <p:cNvPr id="1" name="Shape 97"/>
        <p:cNvGrpSpPr/>
        <p:nvPr/>
      </p:nvGrpSpPr>
      <p:grpSpPr>
        <a:xfrm>
          <a:off x="0" y="0"/>
          <a:ext cx="0" cy="0"/>
          <a:chOff x="0" y="0"/>
          <a:chExt cx="0" cy="0"/>
        </a:xfrm>
      </p:grpSpPr>
      <p:sp>
        <p:nvSpPr>
          <p:cNvPr id="98" name="Google Shape;98;g1f691de705a_0_282"/>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99" name="Google Shape;99;g1f691de705a_0_28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0" name="Google Shape;100;g1f691de705a_0_282"/>
          <p:cNvSpPr/>
          <p:nvPr/>
        </p:nvSpPr>
        <p:spPr>
          <a:xfrm>
            <a:off x="1" y="1296000"/>
            <a:ext cx="12188700"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g1f691de705a_0_282"/>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02" name="Google Shape;102;g1f691de705a_0_282"/>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03" name="Google Shape;103;g1f691de705a_0_282"/>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rtl="0">
              <a:lnSpc>
                <a:spcPct val="100000"/>
              </a:lnSpc>
              <a:spcBef>
                <a:spcPts val="0"/>
              </a:spcBef>
              <a:spcAft>
                <a:spcPts val="0"/>
              </a:spcAft>
              <a:buClr>
                <a:srgbClr val="000000"/>
              </a:buClr>
              <a:buSzPts val="1800"/>
              <a:buFont typeface="Calibri"/>
              <a:buNone/>
              <a:defRPr/>
            </a:lvl2pPr>
            <a:lvl3pPr lvl="2" algn="l" rtl="0">
              <a:lnSpc>
                <a:spcPct val="100000"/>
              </a:lnSpc>
              <a:spcBef>
                <a:spcPts val="0"/>
              </a:spcBef>
              <a:spcAft>
                <a:spcPts val="0"/>
              </a:spcAft>
              <a:buClr>
                <a:srgbClr val="000000"/>
              </a:buClr>
              <a:buSzPts val="1800"/>
              <a:buFont typeface="Calibri"/>
              <a:buNone/>
              <a:defRPr/>
            </a:lvl3pPr>
            <a:lvl4pPr lvl="3" algn="l" rtl="0">
              <a:lnSpc>
                <a:spcPct val="100000"/>
              </a:lnSpc>
              <a:spcBef>
                <a:spcPts val="0"/>
              </a:spcBef>
              <a:spcAft>
                <a:spcPts val="0"/>
              </a:spcAft>
              <a:buClr>
                <a:srgbClr val="000000"/>
              </a:buClr>
              <a:buSzPts val="1800"/>
              <a:buFont typeface="Calibri"/>
              <a:buNone/>
              <a:defRPr/>
            </a:lvl4pPr>
            <a:lvl5pPr lvl="4" algn="l" rtl="0">
              <a:lnSpc>
                <a:spcPct val="100000"/>
              </a:lnSpc>
              <a:spcBef>
                <a:spcPts val="0"/>
              </a:spcBef>
              <a:spcAft>
                <a:spcPts val="0"/>
              </a:spcAft>
              <a:buClr>
                <a:srgbClr val="000000"/>
              </a:buClr>
              <a:buSzPts val="1800"/>
              <a:buFont typeface="Calibri"/>
              <a:buNone/>
              <a:defRPr/>
            </a:lvl5pPr>
            <a:lvl6pPr lvl="5" algn="l" rtl="0">
              <a:lnSpc>
                <a:spcPct val="100000"/>
              </a:lnSpc>
              <a:spcBef>
                <a:spcPts val="0"/>
              </a:spcBef>
              <a:spcAft>
                <a:spcPts val="0"/>
              </a:spcAft>
              <a:buClr>
                <a:srgbClr val="000000"/>
              </a:buClr>
              <a:buSzPts val="1800"/>
              <a:buFont typeface="Calibri"/>
              <a:buNone/>
              <a:defRPr/>
            </a:lvl6pPr>
            <a:lvl7pPr lvl="6" algn="l" rtl="0">
              <a:lnSpc>
                <a:spcPct val="100000"/>
              </a:lnSpc>
              <a:spcBef>
                <a:spcPts val="0"/>
              </a:spcBef>
              <a:spcAft>
                <a:spcPts val="0"/>
              </a:spcAft>
              <a:buClr>
                <a:srgbClr val="000000"/>
              </a:buClr>
              <a:buSzPts val="1800"/>
              <a:buFont typeface="Calibri"/>
              <a:buNone/>
              <a:defRPr/>
            </a:lvl7pPr>
            <a:lvl8pPr lvl="7" algn="l" rtl="0">
              <a:lnSpc>
                <a:spcPct val="100000"/>
              </a:lnSpc>
              <a:spcBef>
                <a:spcPts val="0"/>
              </a:spcBef>
              <a:spcAft>
                <a:spcPts val="0"/>
              </a:spcAft>
              <a:buClr>
                <a:srgbClr val="000000"/>
              </a:buClr>
              <a:buSzPts val="1800"/>
              <a:buFont typeface="Calibri"/>
              <a:buNone/>
              <a:defRPr/>
            </a:lvl8pPr>
            <a:lvl9pPr lvl="8" algn="l" rtl="0">
              <a:lnSpc>
                <a:spcPct val="100000"/>
              </a:lnSpc>
              <a:spcBef>
                <a:spcPts val="0"/>
              </a:spcBef>
              <a:spcAft>
                <a:spcPts val="0"/>
              </a:spcAft>
              <a:buClr>
                <a:srgbClr val="000000"/>
              </a:buClr>
              <a:buSzPts val="1800"/>
              <a:buFont typeface="Calibri"/>
              <a:buNone/>
              <a:defRPr/>
            </a:lvl9pPr>
          </a:lstStyle>
          <a:p>
            <a:endParaRPr/>
          </a:p>
        </p:txBody>
      </p:sp>
      <p:sp>
        <p:nvSpPr>
          <p:cNvPr id="104" name="Google Shape;104;g1f691de705a_0_282"/>
          <p:cNvSpPr txBox="1">
            <a:spLocks noGrp="1"/>
          </p:cNvSpPr>
          <p:nvPr>
            <p:ph type="body" idx="3"/>
          </p:nvPr>
        </p:nvSpPr>
        <p:spPr>
          <a:xfrm>
            <a:off x="360001" y="1465263"/>
            <a:ext cx="5871000" cy="4656000"/>
          </a:xfrm>
          <a:prstGeom prst="rect">
            <a:avLst/>
          </a:prstGeom>
          <a:noFill/>
          <a:ln>
            <a:noFill/>
          </a:ln>
        </p:spPr>
        <p:txBody>
          <a:bodyPr spcFirstLastPara="1" wrap="square" lIns="91425" tIns="45700" rIns="91425" bIns="45700" anchor="t" anchorCtr="0">
            <a:normAutofit/>
          </a:bodyPr>
          <a:lstStyle>
            <a:lvl1pPr marL="457200" lvl="0" indent="-406400" algn="l" rtl="0">
              <a:lnSpc>
                <a:spcPct val="90000"/>
              </a:lnSpc>
              <a:spcBef>
                <a:spcPts val="1000"/>
              </a:spcBef>
              <a:spcAft>
                <a:spcPts val="0"/>
              </a:spcAft>
              <a:buSzPts val="2800"/>
              <a:buChar char="•"/>
              <a:defRPr sz="2400"/>
            </a:lvl1pPr>
            <a:lvl2pPr marL="914400" lvl="1" indent="-381000" algn="l" rtl="0">
              <a:lnSpc>
                <a:spcPct val="90000"/>
              </a:lnSpc>
              <a:spcBef>
                <a:spcPts val="500"/>
              </a:spcBef>
              <a:spcAft>
                <a:spcPts val="0"/>
              </a:spcAft>
              <a:buSzPts val="2400"/>
              <a:buChar char="•"/>
              <a:defRPr/>
            </a:lvl2pPr>
            <a:lvl3pPr marL="1371600" lvl="2" indent="-355600" algn="l" rtl="0">
              <a:lnSpc>
                <a:spcPct val="90000"/>
              </a:lnSpc>
              <a:spcBef>
                <a:spcPts val="500"/>
              </a:spcBef>
              <a:spcAft>
                <a:spcPts val="0"/>
              </a:spcAft>
              <a:buSzPts val="2000"/>
              <a:buChar char="•"/>
              <a:defRPr/>
            </a:lvl3pPr>
            <a:lvl4pPr marL="1828800" lvl="3" indent="-342900" algn="l" rtl="0">
              <a:lnSpc>
                <a:spcPct val="90000"/>
              </a:lnSpc>
              <a:spcBef>
                <a:spcPts val="500"/>
              </a:spcBef>
              <a:spcAft>
                <a:spcPts val="0"/>
              </a:spcAft>
              <a:buSzPts val="1800"/>
              <a:buChar char="•"/>
              <a:defRPr/>
            </a:lvl4pPr>
            <a:lvl5pPr marL="2286000" lvl="4" indent="-342900" algn="l" rtl="0">
              <a:lnSpc>
                <a:spcPct val="90000"/>
              </a:lnSpc>
              <a:spcBef>
                <a:spcPts val="500"/>
              </a:spcBef>
              <a:spcAft>
                <a:spcPts val="0"/>
              </a:spcAft>
              <a:buSzPts val="1800"/>
              <a:buChar char="•"/>
              <a:defRPr/>
            </a:lvl5pPr>
            <a:lvl6pPr marL="2743200" lvl="5" indent="-342900" algn="l" rtl="0">
              <a:lnSpc>
                <a:spcPct val="90000"/>
              </a:lnSpc>
              <a:spcBef>
                <a:spcPts val="500"/>
              </a:spcBef>
              <a:spcAft>
                <a:spcPts val="0"/>
              </a:spcAft>
              <a:buSzPts val="1800"/>
              <a:buChar char="•"/>
              <a:defRPr/>
            </a:lvl6pPr>
            <a:lvl7pPr marL="3200400" lvl="6" indent="-342900" algn="l" rtl="0">
              <a:lnSpc>
                <a:spcPct val="90000"/>
              </a:lnSpc>
              <a:spcBef>
                <a:spcPts val="500"/>
              </a:spcBef>
              <a:spcAft>
                <a:spcPts val="0"/>
              </a:spcAft>
              <a:buSzPts val="1800"/>
              <a:buChar char="•"/>
              <a:defRPr/>
            </a:lvl7pPr>
            <a:lvl8pPr marL="3657600" lvl="7" indent="-342900" algn="l" rtl="0">
              <a:lnSpc>
                <a:spcPct val="90000"/>
              </a:lnSpc>
              <a:spcBef>
                <a:spcPts val="500"/>
              </a:spcBef>
              <a:spcAft>
                <a:spcPts val="0"/>
              </a:spcAft>
              <a:buSzPts val="1800"/>
              <a:buChar char="•"/>
              <a:defRPr/>
            </a:lvl8pPr>
            <a:lvl9pPr marL="4114800" lvl="8" indent="-342900" algn="l" rtl="0">
              <a:lnSpc>
                <a:spcPct val="90000"/>
              </a:lnSpc>
              <a:spcBef>
                <a:spcPts val="50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tandardfolie Abbildung">
  <p:cSld name="Abbildung Bild">
    <p:spTree>
      <p:nvGrpSpPr>
        <p:cNvPr id="1" name="Shape 105"/>
        <p:cNvGrpSpPr/>
        <p:nvPr/>
      </p:nvGrpSpPr>
      <p:grpSpPr>
        <a:xfrm>
          <a:off x="0" y="0"/>
          <a:ext cx="0" cy="0"/>
          <a:chOff x="0" y="0"/>
          <a:chExt cx="0" cy="0"/>
        </a:xfrm>
      </p:grpSpPr>
      <p:sp>
        <p:nvSpPr>
          <p:cNvPr id="106" name="Google Shape;106;g1f691de705a_0_290"/>
          <p:cNvSpPr txBox="1">
            <a:spLocks noGrp="1"/>
          </p:cNvSpPr>
          <p:nvPr>
            <p:ph type="title"/>
          </p:nvPr>
        </p:nvSpPr>
        <p:spPr>
          <a:xfrm>
            <a:off x="359999" y="180000"/>
            <a:ext cx="9000000" cy="10800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7" name="Google Shape;107;g1f691de705a_0_290"/>
          <p:cNvSpPr>
            <a:spLocks noGrp="1"/>
          </p:cNvSpPr>
          <p:nvPr>
            <p:ph type="pic" idx="2"/>
          </p:nvPr>
        </p:nvSpPr>
        <p:spPr>
          <a:xfrm>
            <a:off x="360363" y="1368000"/>
            <a:ext cx="11518800" cy="4680000"/>
          </a:xfrm>
          <a:prstGeom prst="rect">
            <a:avLst/>
          </a:prstGeom>
          <a:noFill/>
          <a:ln>
            <a:noFill/>
          </a:ln>
        </p:spPr>
      </p:sp>
      <p:sp>
        <p:nvSpPr>
          <p:cNvPr id="108" name="Google Shape;108;g1f691de705a_0_290"/>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09" name="Google Shape;109;g1f691de705a_0_290"/>
          <p:cNvSpPr/>
          <p:nvPr/>
        </p:nvSpPr>
        <p:spPr>
          <a:xfrm>
            <a:off x="1" y="1296000"/>
            <a:ext cx="12188700"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g1f691de705a_0_290"/>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11" name="Google Shape;111;g1f691de705a_0_290"/>
          <p:cNvSpPr txBox="1">
            <a:spLocks noGrp="1"/>
          </p:cNvSpPr>
          <p:nvPr>
            <p:ph type="body" idx="3"/>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12" name="Google Shape;112;g1f691de705a_0_290"/>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rtl="0">
              <a:lnSpc>
                <a:spcPct val="100000"/>
              </a:lnSpc>
              <a:spcBef>
                <a:spcPts val="0"/>
              </a:spcBef>
              <a:spcAft>
                <a:spcPts val="0"/>
              </a:spcAft>
              <a:buClr>
                <a:srgbClr val="000000"/>
              </a:buClr>
              <a:buSzPts val="1800"/>
              <a:buFont typeface="Calibri"/>
              <a:buNone/>
              <a:defRPr/>
            </a:lvl2pPr>
            <a:lvl3pPr lvl="2" algn="l" rtl="0">
              <a:lnSpc>
                <a:spcPct val="100000"/>
              </a:lnSpc>
              <a:spcBef>
                <a:spcPts val="0"/>
              </a:spcBef>
              <a:spcAft>
                <a:spcPts val="0"/>
              </a:spcAft>
              <a:buClr>
                <a:srgbClr val="000000"/>
              </a:buClr>
              <a:buSzPts val="1800"/>
              <a:buFont typeface="Calibri"/>
              <a:buNone/>
              <a:defRPr/>
            </a:lvl3pPr>
            <a:lvl4pPr lvl="3" algn="l" rtl="0">
              <a:lnSpc>
                <a:spcPct val="100000"/>
              </a:lnSpc>
              <a:spcBef>
                <a:spcPts val="0"/>
              </a:spcBef>
              <a:spcAft>
                <a:spcPts val="0"/>
              </a:spcAft>
              <a:buClr>
                <a:srgbClr val="000000"/>
              </a:buClr>
              <a:buSzPts val="1800"/>
              <a:buFont typeface="Calibri"/>
              <a:buNone/>
              <a:defRPr/>
            </a:lvl4pPr>
            <a:lvl5pPr lvl="4" algn="l" rtl="0">
              <a:lnSpc>
                <a:spcPct val="100000"/>
              </a:lnSpc>
              <a:spcBef>
                <a:spcPts val="0"/>
              </a:spcBef>
              <a:spcAft>
                <a:spcPts val="0"/>
              </a:spcAft>
              <a:buClr>
                <a:srgbClr val="000000"/>
              </a:buClr>
              <a:buSzPts val="1800"/>
              <a:buFont typeface="Calibri"/>
              <a:buNone/>
              <a:defRPr/>
            </a:lvl5pPr>
            <a:lvl6pPr lvl="5" algn="l" rtl="0">
              <a:lnSpc>
                <a:spcPct val="100000"/>
              </a:lnSpc>
              <a:spcBef>
                <a:spcPts val="0"/>
              </a:spcBef>
              <a:spcAft>
                <a:spcPts val="0"/>
              </a:spcAft>
              <a:buClr>
                <a:srgbClr val="000000"/>
              </a:buClr>
              <a:buSzPts val="1800"/>
              <a:buFont typeface="Calibri"/>
              <a:buNone/>
              <a:defRPr/>
            </a:lvl6pPr>
            <a:lvl7pPr lvl="6" algn="l" rtl="0">
              <a:lnSpc>
                <a:spcPct val="100000"/>
              </a:lnSpc>
              <a:spcBef>
                <a:spcPts val="0"/>
              </a:spcBef>
              <a:spcAft>
                <a:spcPts val="0"/>
              </a:spcAft>
              <a:buClr>
                <a:srgbClr val="000000"/>
              </a:buClr>
              <a:buSzPts val="1800"/>
              <a:buFont typeface="Calibri"/>
              <a:buNone/>
              <a:defRPr/>
            </a:lvl7pPr>
            <a:lvl8pPr lvl="7" algn="l" rtl="0">
              <a:lnSpc>
                <a:spcPct val="100000"/>
              </a:lnSpc>
              <a:spcBef>
                <a:spcPts val="0"/>
              </a:spcBef>
              <a:spcAft>
                <a:spcPts val="0"/>
              </a:spcAft>
              <a:buClr>
                <a:srgbClr val="000000"/>
              </a:buClr>
              <a:buSzPts val="1800"/>
              <a:buFont typeface="Calibri"/>
              <a:buNone/>
              <a:defRPr/>
            </a:lvl8pPr>
            <a:lvl9pPr lvl="8" algn="l" rtl="0">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folie Abbildung">
  <p:cSld name="Abbildung Graphik">
    <p:spTree>
      <p:nvGrpSpPr>
        <p:cNvPr id="1" name="Shape 113"/>
        <p:cNvGrpSpPr/>
        <p:nvPr/>
      </p:nvGrpSpPr>
      <p:grpSpPr>
        <a:xfrm>
          <a:off x="0" y="0"/>
          <a:ext cx="0" cy="0"/>
          <a:chOff x="0" y="0"/>
          <a:chExt cx="0" cy="0"/>
        </a:xfrm>
      </p:grpSpPr>
      <p:sp>
        <p:nvSpPr>
          <p:cNvPr id="114" name="Google Shape;114;g1f691de705a_0_298"/>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5" name="Google Shape;115;g1f691de705a_0_298"/>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16" name="Google Shape;116;g1f691de705a_0_298"/>
          <p:cNvSpPr>
            <a:spLocks noGrp="1"/>
          </p:cNvSpPr>
          <p:nvPr>
            <p:ph type="chart" idx="2"/>
          </p:nvPr>
        </p:nvSpPr>
        <p:spPr>
          <a:xfrm>
            <a:off x="360363" y="1368000"/>
            <a:ext cx="11518800" cy="4680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7" name="Google Shape;117;g1f691de705a_0_298"/>
          <p:cNvSpPr/>
          <p:nvPr/>
        </p:nvSpPr>
        <p:spPr>
          <a:xfrm>
            <a:off x="1" y="1296000"/>
            <a:ext cx="12188700"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g1f691de705a_0_298"/>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19" name="Google Shape;119;g1f691de705a_0_298"/>
          <p:cNvSpPr txBox="1">
            <a:spLocks noGrp="1"/>
          </p:cNvSpPr>
          <p:nvPr>
            <p:ph type="body" idx="3"/>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20" name="Google Shape;120;g1f691de705a_0_298"/>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rtl="0">
              <a:lnSpc>
                <a:spcPct val="100000"/>
              </a:lnSpc>
              <a:spcBef>
                <a:spcPts val="0"/>
              </a:spcBef>
              <a:spcAft>
                <a:spcPts val="0"/>
              </a:spcAft>
              <a:buClr>
                <a:srgbClr val="000000"/>
              </a:buClr>
              <a:buSzPts val="1800"/>
              <a:buFont typeface="Calibri"/>
              <a:buNone/>
              <a:defRPr/>
            </a:lvl2pPr>
            <a:lvl3pPr lvl="2" algn="l" rtl="0">
              <a:lnSpc>
                <a:spcPct val="100000"/>
              </a:lnSpc>
              <a:spcBef>
                <a:spcPts val="0"/>
              </a:spcBef>
              <a:spcAft>
                <a:spcPts val="0"/>
              </a:spcAft>
              <a:buClr>
                <a:srgbClr val="000000"/>
              </a:buClr>
              <a:buSzPts val="1800"/>
              <a:buFont typeface="Calibri"/>
              <a:buNone/>
              <a:defRPr/>
            </a:lvl3pPr>
            <a:lvl4pPr lvl="3" algn="l" rtl="0">
              <a:lnSpc>
                <a:spcPct val="100000"/>
              </a:lnSpc>
              <a:spcBef>
                <a:spcPts val="0"/>
              </a:spcBef>
              <a:spcAft>
                <a:spcPts val="0"/>
              </a:spcAft>
              <a:buClr>
                <a:srgbClr val="000000"/>
              </a:buClr>
              <a:buSzPts val="1800"/>
              <a:buFont typeface="Calibri"/>
              <a:buNone/>
              <a:defRPr/>
            </a:lvl4pPr>
            <a:lvl5pPr lvl="4" algn="l" rtl="0">
              <a:lnSpc>
                <a:spcPct val="100000"/>
              </a:lnSpc>
              <a:spcBef>
                <a:spcPts val="0"/>
              </a:spcBef>
              <a:spcAft>
                <a:spcPts val="0"/>
              </a:spcAft>
              <a:buClr>
                <a:srgbClr val="000000"/>
              </a:buClr>
              <a:buSzPts val="1800"/>
              <a:buFont typeface="Calibri"/>
              <a:buNone/>
              <a:defRPr/>
            </a:lvl5pPr>
            <a:lvl6pPr lvl="5" algn="l" rtl="0">
              <a:lnSpc>
                <a:spcPct val="100000"/>
              </a:lnSpc>
              <a:spcBef>
                <a:spcPts val="0"/>
              </a:spcBef>
              <a:spcAft>
                <a:spcPts val="0"/>
              </a:spcAft>
              <a:buClr>
                <a:srgbClr val="000000"/>
              </a:buClr>
              <a:buSzPts val="1800"/>
              <a:buFont typeface="Calibri"/>
              <a:buNone/>
              <a:defRPr/>
            </a:lvl6pPr>
            <a:lvl7pPr lvl="6" algn="l" rtl="0">
              <a:lnSpc>
                <a:spcPct val="100000"/>
              </a:lnSpc>
              <a:spcBef>
                <a:spcPts val="0"/>
              </a:spcBef>
              <a:spcAft>
                <a:spcPts val="0"/>
              </a:spcAft>
              <a:buClr>
                <a:srgbClr val="000000"/>
              </a:buClr>
              <a:buSzPts val="1800"/>
              <a:buFont typeface="Calibri"/>
              <a:buNone/>
              <a:defRPr/>
            </a:lvl7pPr>
            <a:lvl8pPr lvl="7" algn="l" rtl="0">
              <a:lnSpc>
                <a:spcPct val="100000"/>
              </a:lnSpc>
              <a:spcBef>
                <a:spcPts val="0"/>
              </a:spcBef>
              <a:spcAft>
                <a:spcPts val="0"/>
              </a:spcAft>
              <a:buClr>
                <a:srgbClr val="000000"/>
              </a:buClr>
              <a:buSzPts val="1800"/>
              <a:buFont typeface="Calibri"/>
              <a:buNone/>
              <a:defRPr/>
            </a:lvl8pPr>
            <a:lvl9pPr lvl="8" algn="l" rtl="0">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2">
    <p:spTree>
      <p:nvGrpSpPr>
        <p:cNvPr id="1" name="Shape 121"/>
        <p:cNvGrpSpPr/>
        <p:nvPr/>
      </p:nvGrpSpPr>
      <p:grpSpPr>
        <a:xfrm>
          <a:off x="0" y="0"/>
          <a:ext cx="0" cy="0"/>
          <a:chOff x="0" y="0"/>
          <a:chExt cx="0" cy="0"/>
        </a:xfrm>
      </p:grpSpPr>
      <p:sp>
        <p:nvSpPr>
          <p:cNvPr id="122" name="Google Shape;122;g1f691de705a_0_306"/>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3" name="Google Shape;123;g1f691de705a_0_306"/>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24" name="Google Shape;124;g1f691de705a_0_306"/>
          <p:cNvSpPr>
            <a:spLocks noGrp="1"/>
          </p:cNvSpPr>
          <p:nvPr>
            <p:ph type="chart" idx="2"/>
          </p:nvPr>
        </p:nvSpPr>
        <p:spPr>
          <a:xfrm>
            <a:off x="5400009" y="1367999"/>
            <a:ext cx="6401100" cy="4680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5" name="Google Shape;125;g1f691de705a_0_306"/>
          <p:cNvSpPr/>
          <p:nvPr/>
        </p:nvSpPr>
        <p:spPr>
          <a:xfrm>
            <a:off x="1" y="1296000"/>
            <a:ext cx="12188700"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g1f691de705a_0_306"/>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rtl="0">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rtl="0">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rtl="0">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27" name="Google Shape;127;g1f691de705a_0_306"/>
          <p:cNvSpPr txBox="1">
            <a:spLocks noGrp="1"/>
          </p:cNvSpPr>
          <p:nvPr>
            <p:ph type="body" idx="3"/>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28" name="Google Shape;128;g1f691de705a_0_306"/>
          <p:cNvSpPr txBox="1">
            <a:spLocks noGrp="1"/>
          </p:cNvSpPr>
          <p:nvPr>
            <p:ph type="body" idx="4"/>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129" name="Google Shape;129;g1f691de705a_0_306"/>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rtl="0">
              <a:lnSpc>
                <a:spcPct val="100000"/>
              </a:lnSpc>
              <a:spcBef>
                <a:spcPts val="0"/>
              </a:spcBef>
              <a:spcAft>
                <a:spcPts val="0"/>
              </a:spcAft>
              <a:buClr>
                <a:srgbClr val="000000"/>
              </a:buClr>
              <a:buSzPts val="1800"/>
              <a:buFont typeface="Calibri"/>
              <a:buNone/>
              <a:defRPr/>
            </a:lvl2pPr>
            <a:lvl3pPr lvl="2" algn="l" rtl="0">
              <a:lnSpc>
                <a:spcPct val="100000"/>
              </a:lnSpc>
              <a:spcBef>
                <a:spcPts val="0"/>
              </a:spcBef>
              <a:spcAft>
                <a:spcPts val="0"/>
              </a:spcAft>
              <a:buClr>
                <a:srgbClr val="000000"/>
              </a:buClr>
              <a:buSzPts val="1800"/>
              <a:buFont typeface="Calibri"/>
              <a:buNone/>
              <a:defRPr/>
            </a:lvl3pPr>
            <a:lvl4pPr lvl="3" algn="l" rtl="0">
              <a:lnSpc>
                <a:spcPct val="100000"/>
              </a:lnSpc>
              <a:spcBef>
                <a:spcPts val="0"/>
              </a:spcBef>
              <a:spcAft>
                <a:spcPts val="0"/>
              </a:spcAft>
              <a:buClr>
                <a:srgbClr val="000000"/>
              </a:buClr>
              <a:buSzPts val="1800"/>
              <a:buFont typeface="Calibri"/>
              <a:buNone/>
              <a:defRPr/>
            </a:lvl4pPr>
            <a:lvl5pPr lvl="4" algn="l" rtl="0">
              <a:lnSpc>
                <a:spcPct val="100000"/>
              </a:lnSpc>
              <a:spcBef>
                <a:spcPts val="0"/>
              </a:spcBef>
              <a:spcAft>
                <a:spcPts val="0"/>
              </a:spcAft>
              <a:buClr>
                <a:srgbClr val="000000"/>
              </a:buClr>
              <a:buSzPts val="1800"/>
              <a:buFont typeface="Calibri"/>
              <a:buNone/>
              <a:defRPr/>
            </a:lvl5pPr>
            <a:lvl6pPr lvl="5" algn="l" rtl="0">
              <a:lnSpc>
                <a:spcPct val="100000"/>
              </a:lnSpc>
              <a:spcBef>
                <a:spcPts val="0"/>
              </a:spcBef>
              <a:spcAft>
                <a:spcPts val="0"/>
              </a:spcAft>
              <a:buClr>
                <a:srgbClr val="000000"/>
              </a:buClr>
              <a:buSzPts val="1800"/>
              <a:buFont typeface="Calibri"/>
              <a:buNone/>
              <a:defRPr/>
            </a:lvl6pPr>
            <a:lvl7pPr lvl="6" algn="l" rtl="0">
              <a:lnSpc>
                <a:spcPct val="100000"/>
              </a:lnSpc>
              <a:spcBef>
                <a:spcPts val="0"/>
              </a:spcBef>
              <a:spcAft>
                <a:spcPts val="0"/>
              </a:spcAft>
              <a:buClr>
                <a:srgbClr val="000000"/>
              </a:buClr>
              <a:buSzPts val="1800"/>
              <a:buFont typeface="Calibri"/>
              <a:buNone/>
              <a:defRPr/>
            </a:lvl7pPr>
            <a:lvl8pPr lvl="7" algn="l" rtl="0">
              <a:lnSpc>
                <a:spcPct val="100000"/>
              </a:lnSpc>
              <a:spcBef>
                <a:spcPts val="0"/>
              </a:spcBef>
              <a:spcAft>
                <a:spcPts val="0"/>
              </a:spcAft>
              <a:buClr>
                <a:srgbClr val="000000"/>
              </a:buClr>
              <a:buSzPts val="1800"/>
              <a:buFont typeface="Calibri"/>
              <a:buNone/>
              <a:defRPr/>
            </a:lvl8pPr>
            <a:lvl9pPr lvl="8" algn="l" rtl="0">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tandardfolie">
  <p:cSld name="1_Standardfolie">
    <p:spTree>
      <p:nvGrpSpPr>
        <p:cNvPr id="1" name="Shape 25"/>
        <p:cNvGrpSpPr/>
        <p:nvPr/>
      </p:nvGrpSpPr>
      <p:grpSpPr>
        <a:xfrm>
          <a:off x="0" y="0"/>
          <a:ext cx="0" cy="0"/>
          <a:chOff x="0" y="0"/>
          <a:chExt cx="0" cy="0"/>
        </a:xfrm>
      </p:grpSpPr>
      <p:sp>
        <p:nvSpPr>
          <p:cNvPr id="26" name="Google Shape;26;p125"/>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27" name="Google Shape;27;p125"/>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5"/>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25"/>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0" name="Google Shape;30;p125"/>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1" name="Google Shape;31;p125"/>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andardfolie Abbildung">
  <p:cSld name="Abbildung Bild">
    <p:spTree>
      <p:nvGrpSpPr>
        <p:cNvPr id="1" name="Shape 32"/>
        <p:cNvGrpSpPr/>
        <p:nvPr/>
      </p:nvGrpSpPr>
      <p:grpSpPr>
        <a:xfrm>
          <a:off x="0" y="0"/>
          <a:ext cx="0" cy="0"/>
          <a:chOff x="0" y="0"/>
          <a:chExt cx="0" cy="0"/>
        </a:xfrm>
      </p:grpSpPr>
      <p:sp>
        <p:nvSpPr>
          <p:cNvPr id="33" name="Google Shape;33;g13c8bb42d54_0_79"/>
          <p:cNvSpPr txBox="1">
            <a:spLocks noGrp="1"/>
          </p:cNvSpPr>
          <p:nvPr>
            <p:ph type="title"/>
          </p:nvPr>
        </p:nvSpPr>
        <p:spPr>
          <a:xfrm>
            <a:off x="359999"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g13c8bb42d54_0_79"/>
          <p:cNvSpPr>
            <a:spLocks noGrp="1"/>
          </p:cNvSpPr>
          <p:nvPr>
            <p:ph type="pic" idx="2"/>
          </p:nvPr>
        </p:nvSpPr>
        <p:spPr>
          <a:xfrm>
            <a:off x="360363" y="1368000"/>
            <a:ext cx="11518900" cy="4680000"/>
          </a:xfrm>
          <a:prstGeom prst="rect">
            <a:avLst/>
          </a:prstGeom>
          <a:noFill/>
          <a:ln>
            <a:noFill/>
          </a:ln>
        </p:spPr>
      </p:sp>
      <p:sp>
        <p:nvSpPr>
          <p:cNvPr id="35" name="Google Shape;35;g13c8bb42d54_0_79"/>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36" name="Google Shape;36;g13c8bb42d54_0_79"/>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g13c8bb42d54_0_79"/>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8" name="Google Shape;38;g13c8bb42d54_0_79"/>
          <p:cNvSpPr txBox="1">
            <a:spLocks noGrp="1"/>
          </p:cNvSpPr>
          <p:nvPr>
            <p:ph type="body" idx="3"/>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9" name="Google Shape;39;g13c8bb42d54_0_79"/>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andardfolie">
  <p:cSld name="Standart Text - lleer">
    <p:spTree>
      <p:nvGrpSpPr>
        <p:cNvPr id="1" name="Shape 40"/>
        <p:cNvGrpSpPr/>
        <p:nvPr/>
      </p:nvGrpSpPr>
      <p:grpSpPr>
        <a:xfrm>
          <a:off x="0" y="0"/>
          <a:ext cx="0" cy="0"/>
          <a:chOff x="0" y="0"/>
          <a:chExt cx="0" cy="0"/>
        </a:xfrm>
      </p:grpSpPr>
      <p:sp>
        <p:nvSpPr>
          <p:cNvPr id="41" name="Google Shape;41;p3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42" name="Google Shape;42;p3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31"/>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3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5" name="Google Shape;45;p3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6" name="Google Shape;46;p31"/>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
        <p:nvSpPr>
          <p:cNvPr id="47" name="Google Shape;47;p31"/>
          <p:cNvSpPr txBox="1">
            <a:spLocks noGrp="1"/>
          </p:cNvSpPr>
          <p:nvPr>
            <p:ph type="body" idx="3"/>
          </p:nvPr>
        </p:nvSpPr>
        <p:spPr>
          <a:xfrm>
            <a:off x="360001" y="1465263"/>
            <a:ext cx="5870938" cy="4656137"/>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SzPts val="2800"/>
              <a:buChar char="•"/>
              <a:defRPr sz="24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p:spTree>
      <p:nvGrpSpPr>
        <p:cNvPr id="1" name="Shape 48"/>
        <p:cNvGrpSpPr/>
        <p:nvPr/>
      </p:nvGrpSpPr>
      <p:grpSpPr>
        <a:xfrm>
          <a:off x="0" y="0"/>
          <a:ext cx="0" cy="0"/>
          <a:chOff x="0" y="0"/>
          <a:chExt cx="0" cy="0"/>
        </a:xfrm>
      </p:grpSpPr>
      <p:sp>
        <p:nvSpPr>
          <p:cNvPr id="49" name="Google Shape;49;p1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22"/>
          <p:cNvSpPr>
            <a:spLocks noGrp="1"/>
          </p:cNvSpPr>
          <p:nvPr>
            <p:ph type="pic" idx="2"/>
          </p:nvPr>
        </p:nvSpPr>
        <p:spPr>
          <a:xfrm>
            <a:off x="5400009" y="1367999"/>
            <a:ext cx="6480000" cy="4680000"/>
          </a:xfrm>
          <a:prstGeom prst="rect">
            <a:avLst/>
          </a:prstGeom>
          <a:noFill/>
          <a:ln>
            <a:noFill/>
          </a:ln>
        </p:spPr>
      </p:sp>
      <p:sp>
        <p:nvSpPr>
          <p:cNvPr id="51" name="Google Shape;51;p1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52" name="Google Shape;52;p122"/>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2"/>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4" name="Google Shape;54;p122"/>
          <p:cNvSpPr txBox="1">
            <a:spLocks noGrp="1"/>
          </p:cNvSpPr>
          <p:nvPr>
            <p:ph type="body" idx="3"/>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5" name="Google Shape;55;p122"/>
          <p:cNvSpPr txBox="1">
            <a:spLocks noGrp="1"/>
          </p:cNvSpPr>
          <p:nvPr>
            <p:ph type="body" idx="4"/>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6" name="Google Shape;56;p1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tandardfolie Abbildung">
  <p:cSld name="Abbildung Graphik">
    <p:spTree>
      <p:nvGrpSpPr>
        <p:cNvPr id="1" name="Shape 57"/>
        <p:cNvGrpSpPr/>
        <p:nvPr/>
      </p:nvGrpSpPr>
      <p:grpSpPr>
        <a:xfrm>
          <a:off x="0" y="0"/>
          <a:ext cx="0" cy="0"/>
          <a:chOff x="0" y="0"/>
          <a:chExt cx="0" cy="0"/>
        </a:xfrm>
      </p:grpSpPr>
      <p:sp>
        <p:nvSpPr>
          <p:cNvPr id="58" name="Google Shape;58;g13c3dcbfdba_0_38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g13c3dcbfdba_0_38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60" name="Google Shape;60;g13c3dcbfdba_0_382"/>
          <p:cNvSpPr>
            <a:spLocks noGrp="1"/>
          </p:cNvSpPr>
          <p:nvPr>
            <p:ph type="chart" idx="2"/>
          </p:nvPr>
        </p:nvSpPr>
        <p:spPr>
          <a:xfrm>
            <a:off x="360363" y="1368000"/>
            <a:ext cx="11518900"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g13c3dcbfdba_0_382"/>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g13c3dcbfdba_0_382"/>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63" name="Google Shape;63;g13c3dcbfdba_0_382"/>
          <p:cNvSpPr txBox="1">
            <a:spLocks noGrp="1"/>
          </p:cNvSpPr>
          <p:nvPr>
            <p:ph type="body" idx="3"/>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64" name="Google Shape;64;g13c3dcbfdba_0_38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2">
    <p:spTree>
      <p:nvGrpSpPr>
        <p:cNvPr id="1" name="Shape 65"/>
        <p:cNvGrpSpPr/>
        <p:nvPr/>
      </p:nvGrpSpPr>
      <p:grpSpPr>
        <a:xfrm>
          <a:off x="0" y="0"/>
          <a:ext cx="0" cy="0"/>
          <a:chOff x="0" y="0"/>
          <a:chExt cx="0" cy="0"/>
        </a:xfrm>
      </p:grpSpPr>
      <p:sp>
        <p:nvSpPr>
          <p:cNvPr id="66" name="Google Shape;66;p123"/>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3"/>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68" name="Google Shape;68;p123"/>
          <p:cNvSpPr>
            <a:spLocks noGrp="1"/>
          </p:cNvSpPr>
          <p:nvPr>
            <p:ph type="chart" idx="2"/>
          </p:nvPr>
        </p:nvSpPr>
        <p:spPr>
          <a:xfrm>
            <a:off x="5400009" y="1367999"/>
            <a:ext cx="6400991"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123"/>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123"/>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71" name="Google Shape;71;p123"/>
          <p:cNvSpPr txBox="1">
            <a:spLocks noGrp="1"/>
          </p:cNvSpPr>
          <p:nvPr>
            <p:ph type="body" idx="3"/>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72" name="Google Shape;72;p123"/>
          <p:cNvSpPr txBox="1">
            <a:spLocks noGrp="1"/>
          </p:cNvSpPr>
          <p:nvPr>
            <p:ph type="body" idx="4"/>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73" name="Google Shape;73;p123"/>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81"/>
        <p:cNvGrpSpPr/>
        <p:nvPr/>
      </p:nvGrpSpPr>
      <p:grpSpPr>
        <a:xfrm>
          <a:off x="0" y="0"/>
          <a:ext cx="0" cy="0"/>
          <a:chOff x="0" y="0"/>
          <a:chExt cx="0" cy="0"/>
        </a:xfrm>
      </p:grpSpPr>
      <p:sp>
        <p:nvSpPr>
          <p:cNvPr id="82" name="Google Shape;82;g1f691de705a_0_266"/>
          <p:cNvSpPr txBox="1">
            <a:spLocks noGrp="1"/>
          </p:cNvSpPr>
          <p:nvPr>
            <p:ph type="ctrTitle"/>
          </p:nvPr>
        </p:nvSpPr>
        <p:spPr>
          <a:xfrm>
            <a:off x="312928" y="1122363"/>
            <a:ext cx="8278500" cy="2387700"/>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SzPts val="4000"/>
              <a:buNone/>
              <a:defRPr sz="48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3" name="Google Shape;83;g1f691de705a_0_266"/>
          <p:cNvSpPr txBox="1">
            <a:spLocks noGrp="1"/>
          </p:cNvSpPr>
          <p:nvPr>
            <p:ph type="subTitle" idx="1"/>
          </p:nvPr>
        </p:nvSpPr>
        <p:spPr>
          <a:xfrm>
            <a:off x="312928" y="3602038"/>
            <a:ext cx="8278500" cy="1655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SzPts val="2800"/>
              <a:buNone/>
              <a:defRPr sz="3200">
                <a:solidFill>
                  <a:srgbClr val="FF2F92"/>
                </a:solidFill>
              </a:defRPr>
            </a:lvl1pPr>
            <a:lvl2pPr lvl="1" algn="ctr" rtl="0">
              <a:lnSpc>
                <a:spcPct val="90000"/>
              </a:lnSpc>
              <a:spcBef>
                <a:spcPts val="500"/>
              </a:spcBef>
              <a:spcAft>
                <a:spcPts val="0"/>
              </a:spcAft>
              <a:buSzPts val="2400"/>
              <a:buNone/>
              <a:defRPr sz="2000"/>
            </a:lvl2pPr>
            <a:lvl3pPr lvl="2" algn="ctr" rtl="0">
              <a:lnSpc>
                <a:spcPct val="90000"/>
              </a:lnSpc>
              <a:spcBef>
                <a:spcPts val="500"/>
              </a:spcBef>
              <a:spcAft>
                <a:spcPts val="0"/>
              </a:spcAft>
              <a:buSzPts val="2000"/>
              <a:buNone/>
              <a:defRPr sz="1800"/>
            </a:lvl3pPr>
            <a:lvl4pPr lvl="3" algn="ctr" rtl="0">
              <a:lnSpc>
                <a:spcPct val="90000"/>
              </a:lnSpc>
              <a:spcBef>
                <a:spcPts val="500"/>
              </a:spcBef>
              <a:spcAft>
                <a:spcPts val="0"/>
              </a:spcAft>
              <a:buSzPts val="1800"/>
              <a:buNone/>
              <a:defRPr sz="1600"/>
            </a:lvl4pPr>
            <a:lvl5pPr lvl="4" algn="ctr" rtl="0">
              <a:lnSpc>
                <a:spcPct val="90000"/>
              </a:lnSpc>
              <a:spcBef>
                <a:spcPts val="500"/>
              </a:spcBef>
              <a:spcAft>
                <a:spcPts val="0"/>
              </a:spcAft>
              <a:buSzPts val="1800"/>
              <a:buNone/>
              <a:defRPr sz="1600"/>
            </a:lvl5pPr>
            <a:lvl6pPr lvl="5" algn="ctr" rtl="0">
              <a:lnSpc>
                <a:spcPct val="90000"/>
              </a:lnSpc>
              <a:spcBef>
                <a:spcPts val="500"/>
              </a:spcBef>
              <a:spcAft>
                <a:spcPts val="0"/>
              </a:spcAft>
              <a:buSzPts val="1800"/>
              <a:buNone/>
              <a:defRPr sz="1600"/>
            </a:lvl6pPr>
            <a:lvl7pPr lvl="6" algn="ctr" rtl="0">
              <a:lnSpc>
                <a:spcPct val="90000"/>
              </a:lnSpc>
              <a:spcBef>
                <a:spcPts val="500"/>
              </a:spcBef>
              <a:spcAft>
                <a:spcPts val="0"/>
              </a:spcAft>
              <a:buSzPts val="1800"/>
              <a:buNone/>
              <a:defRPr sz="1600"/>
            </a:lvl7pPr>
            <a:lvl8pPr lvl="7" algn="ctr" rtl="0">
              <a:lnSpc>
                <a:spcPct val="90000"/>
              </a:lnSpc>
              <a:spcBef>
                <a:spcPts val="500"/>
              </a:spcBef>
              <a:spcAft>
                <a:spcPts val="0"/>
              </a:spcAft>
              <a:buSzPts val="1800"/>
              <a:buNone/>
              <a:defRPr sz="1600"/>
            </a:lvl8pPr>
            <a:lvl9pPr lvl="8" algn="ctr" rtl="0">
              <a:lnSpc>
                <a:spcPct val="90000"/>
              </a:lnSpc>
              <a:spcBef>
                <a:spcPts val="500"/>
              </a:spcBef>
              <a:spcAft>
                <a:spcPts val="0"/>
              </a:spcAft>
              <a:buSzPts val="1800"/>
              <a:buNone/>
              <a:defRPr sz="1600"/>
            </a:lvl9pPr>
          </a:lstStyle>
          <a:p>
            <a:endParaRPr/>
          </a:p>
        </p:txBody>
      </p:sp>
      <p:sp>
        <p:nvSpPr>
          <p:cNvPr id="84" name="Google Shape;84;g1f691de705a_0_266"/>
          <p:cNvSpPr txBox="1">
            <a:spLocks noGrp="1"/>
          </p:cNvSpPr>
          <p:nvPr>
            <p:ph type="ftr" idx="11"/>
          </p:nvPr>
        </p:nvSpPr>
        <p:spPr>
          <a:xfrm>
            <a:off x="720592" y="6258560"/>
            <a:ext cx="2541000" cy="5637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800"/>
              <a:buNone/>
              <a:defRPr/>
            </a:lvl1pPr>
            <a:lvl2pPr lvl="1" algn="l" rtl="0">
              <a:lnSpc>
                <a:spcPct val="100000"/>
              </a:lnSpc>
              <a:spcBef>
                <a:spcPts val="0"/>
              </a:spcBef>
              <a:spcAft>
                <a:spcPts val="0"/>
              </a:spcAft>
              <a:buSzPts val="1800"/>
              <a:buNone/>
              <a:defRPr/>
            </a:lvl2pPr>
            <a:lvl3pPr lvl="2" algn="l" rtl="0">
              <a:lnSpc>
                <a:spcPct val="100000"/>
              </a:lnSpc>
              <a:spcBef>
                <a:spcPts val="0"/>
              </a:spcBef>
              <a:spcAft>
                <a:spcPts val="0"/>
              </a:spcAft>
              <a:buSzPts val="1800"/>
              <a:buNone/>
              <a:defRPr/>
            </a:lvl3pPr>
            <a:lvl4pPr lvl="3" algn="l" rtl="0">
              <a:lnSpc>
                <a:spcPct val="100000"/>
              </a:lnSpc>
              <a:spcBef>
                <a:spcPts val="0"/>
              </a:spcBef>
              <a:spcAft>
                <a:spcPts val="0"/>
              </a:spcAft>
              <a:buSzPts val="1800"/>
              <a:buNone/>
              <a:defRPr/>
            </a:lvl4pPr>
            <a:lvl5pPr lvl="4" algn="l" rtl="0">
              <a:lnSpc>
                <a:spcPct val="100000"/>
              </a:lnSpc>
              <a:spcBef>
                <a:spcPts val="0"/>
              </a:spcBef>
              <a:spcAft>
                <a:spcPts val="0"/>
              </a:spcAft>
              <a:buSzPts val="1800"/>
              <a:buNone/>
              <a:defRPr/>
            </a:lvl5pPr>
            <a:lvl6pPr lvl="5" algn="l" rtl="0">
              <a:lnSpc>
                <a:spcPct val="100000"/>
              </a:lnSpc>
              <a:spcBef>
                <a:spcPts val="0"/>
              </a:spcBef>
              <a:spcAft>
                <a:spcPts val="0"/>
              </a:spcAft>
              <a:buSzPts val="1800"/>
              <a:buNone/>
              <a:defRPr/>
            </a:lvl6pPr>
            <a:lvl7pPr lvl="6" algn="l" rtl="0">
              <a:lnSpc>
                <a:spcPct val="100000"/>
              </a:lnSpc>
              <a:spcBef>
                <a:spcPts val="0"/>
              </a:spcBef>
              <a:spcAft>
                <a:spcPts val="0"/>
              </a:spcAft>
              <a:buSzPts val="1800"/>
              <a:buNone/>
              <a:defRPr/>
            </a:lvl7pPr>
            <a:lvl8pPr lvl="7" algn="l" rtl="0">
              <a:lnSpc>
                <a:spcPct val="100000"/>
              </a:lnSpc>
              <a:spcBef>
                <a:spcPts val="0"/>
              </a:spcBef>
              <a:spcAft>
                <a:spcPts val="0"/>
              </a:spcAft>
              <a:buSzPts val="1800"/>
              <a:buNone/>
              <a:defRPr/>
            </a:lvl8pPr>
            <a:lvl9pPr lvl="8" algn="l" rtl="0">
              <a:lnSpc>
                <a:spcPct val="100000"/>
              </a:lnSpc>
              <a:spcBef>
                <a:spcPts val="0"/>
              </a:spcBef>
              <a:spcAft>
                <a:spcPts val="0"/>
              </a:spcAft>
              <a:buSzPts val="1800"/>
              <a:buNone/>
              <a:defRPr/>
            </a:lvl9pPr>
          </a:lstStyle>
          <a:p>
            <a:endParaRPr/>
          </a:p>
        </p:txBody>
      </p:sp>
      <p:sp>
        <p:nvSpPr>
          <p:cNvPr id="85" name="Google Shape;85;g1f691de705a_0_266"/>
          <p:cNvSpPr txBox="1">
            <a:spLocks noGrp="1"/>
          </p:cNvSpPr>
          <p:nvPr>
            <p:ph type="sldNum" idx="12"/>
          </p:nvPr>
        </p:nvSpPr>
        <p:spPr>
          <a:xfrm>
            <a:off x="1" y="6258560"/>
            <a:ext cx="619500" cy="563700"/>
          </a:xfrm>
          <a:prstGeom prst="rect">
            <a:avLst/>
          </a:prstGeom>
          <a:noFill/>
          <a:ln>
            <a:noFill/>
          </a:ln>
        </p:spPr>
        <p:txBody>
          <a:bodyPr spcFirstLastPara="1" wrap="square" lIns="0" tIns="45700" rIns="0"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86" name="Google Shape;86;g1f691de705a_0_266"/>
          <p:cNvSpPr>
            <a:spLocks noGrp="1"/>
          </p:cNvSpPr>
          <p:nvPr>
            <p:ph type="pic" idx="2"/>
          </p:nvPr>
        </p:nvSpPr>
        <p:spPr>
          <a:xfrm>
            <a:off x="9091423" y="1418600"/>
            <a:ext cx="2682000" cy="1431300"/>
          </a:xfrm>
          <a:prstGeom prst="rect">
            <a:avLst/>
          </a:prstGeom>
          <a:noFill/>
          <a:ln>
            <a:noFill/>
          </a:ln>
        </p:spPr>
      </p:sp>
      <p:sp>
        <p:nvSpPr>
          <p:cNvPr id="87" name="Google Shape;87;g1f691de705a_0_266"/>
          <p:cNvSpPr>
            <a:spLocks noGrp="1"/>
          </p:cNvSpPr>
          <p:nvPr>
            <p:ph type="pic" idx="3"/>
          </p:nvPr>
        </p:nvSpPr>
        <p:spPr>
          <a:xfrm>
            <a:off x="9091422" y="3009656"/>
            <a:ext cx="2682000" cy="1431300"/>
          </a:xfrm>
          <a:prstGeom prst="rect">
            <a:avLst/>
          </a:prstGeom>
          <a:noFill/>
          <a:ln>
            <a:noFill/>
          </a:ln>
        </p:spPr>
      </p:sp>
      <p:sp>
        <p:nvSpPr>
          <p:cNvPr id="88" name="Google Shape;88;g1f691de705a_0_266"/>
          <p:cNvSpPr txBox="1">
            <a:spLocks noGrp="1"/>
          </p:cNvSpPr>
          <p:nvPr>
            <p:ph type="body" idx="4"/>
          </p:nvPr>
        </p:nvSpPr>
        <p:spPr>
          <a:xfrm>
            <a:off x="9091613" y="4531540"/>
            <a:ext cx="2681400" cy="1523100"/>
          </a:xfrm>
          <a:prstGeom prst="rect">
            <a:avLst/>
          </a:prstGeom>
          <a:noFill/>
          <a:ln>
            <a:noFill/>
          </a:ln>
        </p:spPr>
        <p:txBody>
          <a:bodyPr spcFirstLastPara="1" wrap="square" lIns="91425" tIns="45700" rIns="91425" bIns="45700" anchor="t" anchorCtr="0">
            <a:normAutofit/>
          </a:bodyPr>
          <a:lstStyle>
            <a:lvl1pPr marL="457200" lvl="0" indent="-228600" algn="l" rtl="0">
              <a:lnSpc>
                <a:spcPct val="100000"/>
              </a:lnSpc>
              <a:spcBef>
                <a:spcPts val="0"/>
              </a:spcBef>
              <a:spcAft>
                <a:spcPts val="0"/>
              </a:spcAft>
              <a:buSzPts val="2800"/>
              <a:buNone/>
              <a:defRPr sz="1800"/>
            </a:lvl1pPr>
            <a:lvl2pPr marL="914400" lvl="1" indent="-381000" algn="l" rtl="0">
              <a:lnSpc>
                <a:spcPct val="90000"/>
              </a:lnSpc>
              <a:spcBef>
                <a:spcPts val="500"/>
              </a:spcBef>
              <a:spcAft>
                <a:spcPts val="0"/>
              </a:spcAft>
              <a:buSzPts val="2400"/>
              <a:buChar char="•"/>
              <a:defRPr/>
            </a:lvl2pPr>
            <a:lvl3pPr marL="1371600" lvl="2" indent="-355600" algn="l" rtl="0">
              <a:lnSpc>
                <a:spcPct val="90000"/>
              </a:lnSpc>
              <a:spcBef>
                <a:spcPts val="500"/>
              </a:spcBef>
              <a:spcAft>
                <a:spcPts val="0"/>
              </a:spcAft>
              <a:buSzPts val="2000"/>
              <a:buChar char="•"/>
              <a:defRPr/>
            </a:lvl3pPr>
            <a:lvl4pPr marL="1828800" lvl="3" indent="-342900" algn="l" rtl="0">
              <a:lnSpc>
                <a:spcPct val="90000"/>
              </a:lnSpc>
              <a:spcBef>
                <a:spcPts val="500"/>
              </a:spcBef>
              <a:spcAft>
                <a:spcPts val="0"/>
              </a:spcAft>
              <a:buSzPts val="1800"/>
              <a:buChar char="•"/>
              <a:defRPr/>
            </a:lvl4pPr>
            <a:lvl5pPr marL="2286000" lvl="4" indent="-342900" algn="l" rtl="0">
              <a:lnSpc>
                <a:spcPct val="90000"/>
              </a:lnSpc>
              <a:spcBef>
                <a:spcPts val="500"/>
              </a:spcBef>
              <a:spcAft>
                <a:spcPts val="0"/>
              </a:spcAft>
              <a:buSzPts val="1800"/>
              <a:buChar char="•"/>
              <a:defRPr/>
            </a:lvl5pPr>
            <a:lvl6pPr marL="2743200" lvl="5" indent="-342900" algn="l" rtl="0">
              <a:lnSpc>
                <a:spcPct val="90000"/>
              </a:lnSpc>
              <a:spcBef>
                <a:spcPts val="500"/>
              </a:spcBef>
              <a:spcAft>
                <a:spcPts val="0"/>
              </a:spcAft>
              <a:buSzPts val="1800"/>
              <a:buChar char="•"/>
              <a:defRPr/>
            </a:lvl6pPr>
            <a:lvl7pPr marL="3200400" lvl="6" indent="-342900" algn="l" rtl="0">
              <a:lnSpc>
                <a:spcPct val="90000"/>
              </a:lnSpc>
              <a:spcBef>
                <a:spcPts val="500"/>
              </a:spcBef>
              <a:spcAft>
                <a:spcPts val="0"/>
              </a:spcAft>
              <a:buSzPts val="1800"/>
              <a:buChar char="•"/>
              <a:defRPr/>
            </a:lvl7pPr>
            <a:lvl8pPr marL="3657600" lvl="7" indent="-342900" algn="l" rtl="0">
              <a:lnSpc>
                <a:spcPct val="90000"/>
              </a:lnSpc>
              <a:spcBef>
                <a:spcPts val="500"/>
              </a:spcBef>
              <a:spcAft>
                <a:spcPts val="0"/>
              </a:spcAft>
              <a:buSzPts val="1800"/>
              <a:buChar char="•"/>
              <a:defRPr/>
            </a:lvl8pPr>
            <a:lvl9pPr marL="4114800" lvl="8" indent="-342900" algn="l" rtl="0">
              <a:lnSpc>
                <a:spcPct val="90000"/>
              </a:lnSpc>
              <a:spcBef>
                <a:spcPts val="500"/>
              </a:spcBef>
              <a:spcAft>
                <a:spcPts val="0"/>
              </a:spcAft>
              <a:buSzPts val="1800"/>
              <a:buChar char="•"/>
              <a:defRPr/>
            </a:lvl9pPr>
          </a:lstStyle>
          <a:p>
            <a:endParaRPr/>
          </a:p>
        </p:txBody>
      </p:sp>
      <p:sp>
        <p:nvSpPr>
          <p:cNvPr id="89" name="Google Shape;89;g1f691de705a_0_266"/>
          <p:cNvSpPr/>
          <p:nvPr/>
        </p:nvSpPr>
        <p:spPr>
          <a:xfrm>
            <a:off x="309691" y="3548557"/>
            <a:ext cx="8280000" cy="246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tandardfolie">
  <p:cSld name="1_Standardfolie">
    <p:spTree>
      <p:nvGrpSpPr>
        <p:cNvPr id="1" name="Shape 90"/>
        <p:cNvGrpSpPr/>
        <p:nvPr/>
      </p:nvGrpSpPr>
      <p:grpSpPr>
        <a:xfrm>
          <a:off x="0" y="0"/>
          <a:ext cx="0" cy="0"/>
          <a:chOff x="0" y="0"/>
          <a:chExt cx="0" cy="0"/>
        </a:xfrm>
      </p:grpSpPr>
      <p:sp>
        <p:nvSpPr>
          <p:cNvPr id="91" name="Google Shape;91;g1f691de705a_0_275"/>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92" name="Google Shape;92;g1f691de705a_0_275"/>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3" name="Google Shape;93;g1f691de705a_0_275"/>
          <p:cNvSpPr/>
          <p:nvPr/>
        </p:nvSpPr>
        <p:spPr>
          <a:xfrm>
            <a:off x="1" y="1296000"/>
            <a:ext cx="12188700"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g1f691de705a_0_275"/>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95" name="Google Shape;95;g1f691de705a_0_275"/>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lvl1pPr marL="457200" lvl="0" indent="-228600" algn="l" rtl="0">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rtl="0">
              <a:lnSpc>
                <a:spcPct val="110000"/>
              </a:lnSpc>
              <a:spcBef>
                <a:spcPts val="0"/>
              </a:spcBef>
              <a:spcAft>
                <a:spcPts val="0"/>
              </a:spcAft>
              <a:buClr>
                <a:schemeClr val="dk1"/>
              </a:buClr>
              <a:buSzPts val="1800"/>
              <a:buChar char="•"/>
              <a:defRPr/>
            </a:lvl2pPr>
            <a:lvl3pPr marL="1371600" lvl="2" indent="-342900" algn="l" rtl="0">
              <a:lnSpc>
                <a:spcPct val="110000"/>
              </a:lnSpc>
              <a:spcBef>
                <a:spcPts val="300"/>
              </a:spcBef>
              <a:spcAft>
                <a:spcPts val="0"/>
              </a:spcAft>
              <a:buClr>
                <a:schemeClr val="dk1"/>
              </a:buClr>
              <a:buSzPts val="1800"/>
              <a:buChar char="•"/>
              <a:defRPr/>
            </a:lvl3pPr>
            <a:lvl4pPr marL="1828800" lvl="3" indent="-342900" algn="l" rtl="0">
              <a:lnSpc>
                <a:spcPct val="110000"/>
              </a:lnSpc>
              <a:spcBef>
                <a:spcPts val="300"/>
              </a:spcBef>
              <a:spcAft>
                <a:spcPts val="0"/>
              </a:spcAft>
              <a:buClr>
                <a:schemeClr val="dk1"/>
              </a:buClr>
              <a:buSzPts val="1800"/>
              <a:buChar char="•"/>
              <a:defRPr/>
            </a:lvl4pPr>
            <a:lvl5pPr marL="2286000" lvl="4" indent="-342900" algn="l" rtl="0">
              <a:lnSpc>
                <a:spcPct val="110000"/>
              </a:lnSpc>
              <a:spcBef>
                <a:spcPts val="0"/>
              </a:spcBef>
              <a:spcAft>
                <a:spcPts val="0"/>
              </a:spcAft>
              <a:buClr>
                <a:schemeClr val="dk1"/>
              </a:buClr>
              <a:buSzPts val="1800"/>
              <a:buChar char="•"/>
              <a:defRPr/>
            </a:lvl5pPr>
            <a:lvl6pPr marL="2743200" lvl="5" indent="-228600" algn="l" rtl="0">
              <a:lnSpc>
                <a:spcPct val="100000"/>
              </a:lnSpc>
              <a:spcBef>
                <a:spcPts val="300"/>
              </a:spcBef>
              <a:spcAft>
                <a:spcPts val="0"/>
              </a:spcAft>
              <a:buClr>
                <a:srgbClr val="000000"/>
              </a:buClr>
              <a:buSzPts val="1800"/>
              <a:buNone/>
              <a:defRPr/>
            </a:lvl6pPr>
            <a:lvl7pPr marL="3200400" lvl="6" indent="-228600" algn="l" rtl="0">
              <a:lnSpc>
                <a:spcPct val="100000"/>
              </a:lnSpc>
              <a:spcBef>
                <a:spcPts val="0"/>
              </a:spcBef>
              <a:spcAft>
                <a:spcPts val="0"/>
              </a:spcAft>
              <a:buClr>
                <a:srgbClr val="000000"/>
              </a:buClr>
              <a:buSzPts val="1800"/>
              <a:buNone/>
              <a:defRPr/>
            </a:lvl7pPr>
            <a:lvl8pPr marL="3657600" lvl="7" indent="-228600" algn="l" rtl="0">
              <a:lnSpc>
                <a:spcPct val="100000"/>
              </a:lnSpc>
              <a:spcBef>
                <a:spcPts val="0"/>
              </a:spcBef>
              <a:spcAft>
                <a:spcPts val="0"/>
              </a:spcAft>
              <a:buClr>
                <a:srgbClr val="000000"/>
              </a:buClr>
              <a:buSzPts val="1800"/>
              <a:buNone/>
              <a:defRPr/>
            </a:lvl8pPr>
            <a:lvl9pPr marL="4114800" lvl="8" indent="-228600" algn="l" rtl="0">
              <a:lnSpc>
                <a:spcPct val="100000"/>
              </a:lnSpc>
              <a:spcBef>
                <a:spcPts val="0"/>
              </a:spcBef>
              <a:spcAft>
                <a:spcPts val="0"/>
              </a:spcAft>
              <a:buClr>
                <a:srgbClr val="000000"/>
              </a:buClr>
              <a:buSzPts val="1800"/>
              <a:buNone/>
              <a:defRPr/>
            </a:lvl9pPr>
          </a:lstStyle>
          <a:p>
            <a:endParaRPr/>
          </a:p>
        </p:txBody>
      </p:sp>
      <p:sp>
        <p:nvSpPr>
          <p:cNvPr id="96" name="Google Shape;96;g1f691de705a_0_275"/>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rtl="0">
              <a:lnSpc>
                <a:spcPct val="100000"/>
              </a:lnSpc>
              <a:spcBef>
                <a:spcPts val="0"/>
              </a:spcBef>
              <a:spcAft>
                <a:spcPts val="0"/>
              </a:spcAft>
              <a:buClr>
                <a:srgbClr val="000000"/>
              </a:buClr>
              <a:buSzPts val="1800"/>
              <a:buFont typeface="Calibri"/>
              <a:buNone/>
              <a:defRPr/>
            </a:lvl2pPr>
            <a:lvl3pPr lvl="2" algn="l" rtl="0">
              <a:lnSpc>
                <a:spcPct val="100000"/>
              </a:lnSpc>
              <a:spcBef>
                <a:spcPts val="0"/>
              </a:spcBef>
              <a:spcAft>
                <a:spcPts val="0"/>
              </a:spcAft>
              <a:buClr>
                <a:srgbClr val="000000"/>
              </a:buClr>
              <a:buSzPts val="1800"/>
              <a:buFont typeface="Calibri"/>
              <a:buNone/>
              <a:defRPr/>
            </a:lvl3pPr>
            <a:lvl4pPr lvl="3" algn="l" rtl="0">
              <a:lnSpc>
                <a:spcPct val="100000"/>
              </a:lnSpc>
              <a:spcBef>
                <a:spcPts val="0"/>
              </a:spcBef>
              <a:spcAft>
                <a:spcPts val="0"/>
              </a:spcAft>
              <a:buClr>
                <a:srgbClr val="000000"/>
              </a:buClr>
              <a:buSzPts val="1800"/>
              <a:buFont typeface="Calibri"/>
              <a:buNone/>
              <a:defRPr/>
            </a:lvl4pPr>
            <a:lvl5pPr lvl="4" algn="l" rtl="0">
              <a:lnSpc>
                <a:spcPct val="100000"/>
              </a:lnSpc>
              <a:spcBef>
                <a:spcPts val="0"/>
              </a:spcBef>
              <a:spcAft>
                <a:spcPts val="0"/>
              </a:spcAft>
              <a:buClr>
                <a:srgbClr val="000000"/>
              </a:buClr>
              <a:buSzPts val="1800"/>
              <a:buFont typeface="Calibri"/>
              <a:buNone/>
              <a:defRPr/>
            </a:lvl5pPr>
            <a:lvl6pPr lvl="5" algn="l" rtl="0">
              <a:lnSpc>
                <a:spcPct val="100000"/>
              </a:lnSpc>
              <a:spcBef>
                <a:spcPts val="0"/>
              </a:spcBef>
              <a:spcAft>
                <a:spcPts val="0"/>
              </a:spcAft>
              <a:buClr>
                <a:srgbClr val="000000"/>
              </a:buClr>
              <a:buSzPts val="1800"/>
              <a:buFont typeface="Calibri"/>
              <a:buNone/>
              <a:defRPr/>
            </a:lvl6pPr>
            <a:lvl7pPr lvl="6" algn="l" rtl="0">
              <a:lnSpc>
                <a:spcPct val="100000"/>
              </a:lnSpc>
              <a:spcBef>
                <a:spcPts val="0"/>
              </a:spcBef>
              <a:spcAft>
                <a:spcPts val="0"/>
              </a:spcAft>
              <a:buClr>
                <a:srgbClr val="000000"/>
              </a:buClr>
              <a:buSzPts val="1800"/>
              <a:buFont typeface="Calibri"/>
              <a:buNone/>
              <a:defRPr/>
            </a:lvl7pPr>
            <a:lvl8pPr lvl="7" algn="l" rtl="0">
              <a:lnSpc>
                <a:spcPct val="100000"/>
              </a:lnSpc>
              <a:spcBef>
                <a:spcPts val="0"/>
              </a:spcBef>
              <a:spcAft>
                <a:spcPts val="0"/>
              </a:spcAft>
              <a:buClr>
                <a:srgbClr val="000000"/>
              </a:buClr>
              <a:buSzPts val="1800"/>
              <a:buFont typeface="Calibri"/>
              <a:buNone/>
              <a:defRPr/>
            </a:lvl8pPr>
            <a:lvl9pPr lvl="8" algn="l" rtl="0">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w="12700" cap="flat" cmpd="sng">
            <a:solidFill>
              <a:srgbClr val="364A7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11;p110"/>
          <p:cNvSpPr txBox="1">
            <a:spLocks noGrp="1"/>
          </p:cNvSpPr>
          <p:nvPr>
            <p:ph type="title"/>
          </p:nvPr>
        </p:nvSpPr>
        <p:spPr>
          <a:xfrm>
            <a:off x="360000" y="180000"/>
            <a:ext cx="9115940" cy="10800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110"/>
          <p:cNvSpPr txBox="1">
            <a:spLocks noGrp="1"/>
          </p:cNvSpPr>
          <p:nvPr>
            <p:ph type="body" idx="1"/>
          </p:nvPr>
        </p:nvSpPr>
        <p:spPr>
          <a:xfrm>
            <a:off x="360000" y="1440000"/>
            <a:ext cx="115200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Google Shape;13;p110"/>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4" name="Google Shape;14;p110"/>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800"/>
              <a:buFont typeface="Calibri"/>
              <a:buNone/>
              <a:defRPr sz="1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9pPr>
          </a:lstStyle>
          <a:p>
            <a:endParaRPr/>
          </a:p>
        </p:txBody>
      </p:sp>
      <p:pic>
        <p:nvPicPr>
          <p:cNvPr id="15" name="Google Shape;15;p110"/>
          <p:cNvPicPr preferRelativeResize="0"/>
          <p:nvPr/>
        </p:nvPicPr>
        <p:blipFill rotWithShape="1">
          <a:blip r:embed="rId9">
            <a:alphaModFix/>
          </a:blip>
          <a:srcRect/>
          <a:stretch/>
        </p:blipFill>
        <p:spPr>
          <a:xfrm>
            <a:off x="9573491" y="222778"/>
            <a:ext cx="2306509" cy="103722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4"/>
        <p:cNvGrpSpPr/>
        <p:nvPr/>
      </p:nvGrpSpPr>
      <p:grpSpPr>
        <a:xfrm>
          <a:off x="0" y="0"/>
          <a:ext cx="0" cy="0"/>
          <a:chOff x="0" y="0"/>
          <a:chExt cx="0" cy="0"/>
        </a:xfrm>
      </p:grpSpPr>
      <p:sp>
        <p:nvSpPr>
          <p:cNvPr id="75" name="Google Shape;75;g1f691de705a_0_259"/>
          <p:cNvSpPr/>
          <p:nvPr/>
        </p:nvSpPr>
        <p:spPr>
          <a:xfrm>
            <a:off x="0" y="6176963"/>
            <a:ext cx="12192000" cy="681000"/>
          </a:xfrm>
          <a:prstGeom prst="rect">
            <a:avLst/>
          </a:prstGeom>
          <a:gradFill>
            <a:gsLst>
              <a:gs pos="0">
                <a:srgbClr val="00B050"/>
              </a:gs>
              <a:gs pos="49000">
                <a:srgbClr val="FF0000"/>
              </a:gs>
              <a:gs pos="100000">
                <a:srgbClr val="01A0D6"/>
              </a:gs>
            </a:gsLst>
            <a:lin ang="0" scaled="0"/>
          </a:gradFill>
          <a:ln w="12700" cap="flat" cmpd="sng">
            <a:solidFill>
              <a:srgbClr val="364A7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6" name="Google Shape;76;g1f691de705a_0_259"/>
          <p:cNvSpPr txBox="1">
            <a:spLocks noGrp="1"/>
          </p:cNvSpPr>
          <p:nvPr>
            <p:ph type="title"/>
          </p:nvPr>
        </p:nvSpPr>
        <p:spPr>
          <a:xfrm>
            <a:off x="360000" y="180000"/>
            <a:ext cx="9115800" cy="10800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g1f691de705a_0_259"/>
          <p:cNvSpPr txBox="1">
            <a:spLocks noGrp="1"/>
          </p:cNvSpPr>
          <p:nvPr>
            <p:ph type="body" idx="1"/>
          </p:nvPr>
        </p:nvSpPr>
        <p:spPr>
          <a:xfrm>
            <a:off x="360000" y="1440000"/>
            <a:ext cx="115200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8" name="Google Shape;78;g1f691de705a_0_259"/>
          <p:cNvSpPr txBox="1">
            <a:spLocks noGrp="1"/>
          </p:cNvSpPr>
          <p:nvPr>
            <p:ph type="sldNum" idx="12"/>
          </p:nvPr>
        </p:nvSpPr>
        <p:spPr>
          <a:xfrm>
            <a:off x="1" y="6258560"/>
            <a:ext cx="619500" cy="563700"/>
          </a:xfrm>
          <a:prstGeom prst="rect">
            <a:avLst/>
          </a:prstGeom>
          <a:noFill/>
          <a:ln>
            <a:noFill/>
          </a:ln>
        </p:spPr>
        <p:txBody>
          <a:bodyPr spcFirstLastPara="1" wrap="square" lIns="0" tIns="45700" rIns="0"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79" name="Google Shape;79;g1f691de705a_0_259"/>
          <p:cNvSpPr txBox="1">
            <a:spLocks noGrp="1"/>
          </p:cNvSpPr>
          <p:nvPr>
            <p:ph type="ftr" idx="11"/>
          </p:nvPr>
        </p:nvSpPr>
        <p:spPr>
          <a:xfrm>
            <a:off x="720592" y="6258560"/>
            <a:ext cx="2541000" cy="5637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800"/>
              <a:buFont typeface="Calibri"/>
              <a:buNone/>
              <a:defRPr sz="1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9pPr>
          </a:lstStyle>
          <a:p>
            <a:endParaRPr/>
          </a:p>
        </p:txBody>
      </p:sp>
      <p:pic>
        <p:nvPicPr>
          <p:cNvPr id="80" name="Google Shape;80;g1f691de705a_0_259"/>
          <p:cNvPicPr preferRelativeResize="0"/>
          <p:nvPr/>
        </p:nvPicPr>
        <p:blipFill rotWithShape="1">
          <a:blip r:embed="rId8">
            <a:alphaModFix/>
          </a:blip>
          <a:srcRect/>
          <a:stretch/>
        </p:blipFill>
        <p:spPr>
          <a:xfrm>
            <a:off x="9573491" y="222778"/>
            <a:ext cx="2306508" cy="103722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zt.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38"/>
          <p:cNvSpPr txBox="1">
            <a:spLocks noGrp="1"/>
          </p:cNvSpPr>
          <p:nvPr>
            <p:ph type="ctrTitle"/>
          </p:nvPr>
        </p:nvSpPr>
        <p:spPr>
          <a:xfrm>
            <a:off x="312925" y="1122375"/>
            <a:ext cx="9201000" cy="2234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4444"/>
              <a:buNone/>
            </a:pPr>
            <a:r>
              <a:rPr lang="de-DE" b="1" dirty="0"/>
              <a:t>Anlagenmechaniker/in für </a:t>
            </a:r>
            <a:r>
              <a:rPr lang="de-DE"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Sanitär</a:t>
            </a:r>
            <a:r>
              <a:rPr lang="de-DE"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a:t>
            </a:r>
            <a:r>
              <a:rPr lang="de-DE" b="1" dirty="0"/>
              <a:t>, Heizungs- und Klimatechnik</a:t>
            </a:r>
            <a:endParaRPr dirty="0"/>
          </a:p>
        </p:txBody>
      </p:sp>
      <p:sp>
        <p:nvSpPr>
          <p:cNvPr id="136" name="Google Shape;136;p38"/>
          <p:cNvSpPr txBox="1">
            <a:spLocks noGrp="1"/>
          </p:cNvSpPr>
          <p:nvPr>
            <p:ph type="subTitle" idx="1"/>
          </p:nvPr>
        </p:nvSpPr>
        <p:spPr>
          <a:xfrm>
            <a:off x="312928" y="3602038"/>
            <a:ext cx="8278368"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SzPts val="2800"/>
              <a:buNone/>
            </a:pPr>
            <a:r>
              <a:rPr lang="de-DE"/>
              <a:t>Folien zur Diskussion von Zielkonflikten in der Sanitär-, Heizungs- und Klimatechnik</a:t>
            </a:r>
            <a:endParaRPr/>
          </a:p>
        </p:txBody>
      </p:sp>
      <p:sp>
        <p:nvSpPr>
          <p:cNvPr id="137" name="Google Shape;137;p38"/>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de-DE"/>
              <a:t>1</a:t>
            </a:fld>
            <a:endParaRPr/>
          </a:p>
        </p:txBody>
      </p:sp>
      <p:sp>
        <p:nvSpPr>
          <p:cNvPr id="138" name="Google Shape;138;p38"/>
          <p:cNvSpPr txBox="1">
            <a:spLocks noGrp="1"/>
          </p:cNvSpPr>
          <p:nvPr>
            <p:ph type="body" idx="4"/>
          </p:nvPr>
        </p:nvSpPr>
        <p:spPr>
          <a:xfrm>
            <a:off x="9167413" y="4601715"/>
            <a:ext cx="2681400" cy="1523100"/>
          </a:xfrm>
          <a:prstGeom prst="rect">
            <a:avLst/>
          </a:prstGeom>
          <a:noFill/>
          <a:ln>
            <a:noFill/>
          </a:ln>
        </p:spPr>
        <p:txBody>
          <a:bodyPr spcFirstLastPara="1" wrap="square" lIns="91425" tIns="45700" rIns="91425" bIns="45700" anchor="t" anchorCtr="0">
            <a:normAutofit fontScale="77500" lnSpcReduction="20000"/>
          </a:bodyPr>
          <a:lstStyle/>
          <a:p>
            <a:pPr marL="50800" lvl="0" indent="0" algn="l" rtl="0">
              <a:lnSpc>
                <a:spcPct val="90000"/>
              </a:lnSpc>
              <a:spcBef>
                <a:spcPts val="1000"/>
              </a:spcBef>
              <a:spcAft>
                <a:spcPts val="0"/>
              </a:spcAft>
              <a:buSzPct val="248887"/>
              <a:buNone/>
            </a:pPr>
            <a:r>
              <a:rPr lang="de-DE"/>
              <a:t>IZT – Institut für Zukunftsstudien und Technologiebewertung</a:t>
            </a:r>
            <a:endParaRPr/>
          </a:p>
          <a:p>
            <a:pPr marL="50800" lvl="0" indent="0" algn="l" rtl="0">
              <a:lnSpc>
                <a:spcPct val="90000"/>
              </a:lnSpc>
              <a:spcBef>
                <a:spcPts val="1000"/>
              </a:spcBef>
              <a:spcAft>
                <a:spcPts val="0"/>
              </a:spcAft>
              <a:buSzPct val="248887"/>
              <a:buNone/>
            </a:pPr>
            <a:r>
              <a:rPr lang="de-DE"/>
              <a:t>Schopenhauerstraße 26; 14129 Berlin; </a:t>
            </a:r>
            <a:r>
              <a:rPr lang="de-DE" u="sng">
                <a:solidFill>
                  <a:schemeClr val="hlink"/>
                </a:solidFill>
                <a:hlinkClick r:id="rId3"/>
              </a:rPr>
              <a:t>www.izt.de</a:t>
            </a:r>
            <a:endParaRPr/>
          </a:p>
          <a:p>
            <a:pPr marL="50800" lvl="0" indent="0" algn="l" rtl="0">
              <a:lnSpc>
                <a:spcPct val="90000"/>
              </a:lnSpc>
              <a:spcBef>
                <a:spcPts val="1000"/>
              </a:spcBef>
              <a:spcAft>
                <a:spcPts val="0"/>
              </a:spcAft>
              <a:buSzPct val="248887"/>
              <a:buNone/>
            </a:pPr>
            <a:r>
              <a:rPr lang="de-DE"/>
              <a:t>Dr. Nona Bledow (n.bledow@izt.de)</a:t>
            </a:r>
            <a:endParaRPr/>
          </a:p>
        </p:txBody>
      </p:sp>
      <p:pic>
        <p:nvPicPr>
          <p:cNvPr id="139" name="Google Shape;139;p38"/>
          <p:cNvPicPr preferRelativeResize="0"/>
          <p:nvPr/>
        </p:nvPicPr>
        <p:blipFill rotWithShape="1">
          <a:blip r:embed="rId4">
            <a:alphaModFix/>
          </a:blip>
          <a:srcRect r="9867"/>
          <a:stretch/>
        </p:blipFill>
        <p:spPr>
          <a:xfrm>
            <a:off x="8922657" y="3357103"/>
            <a:ext cx="2850243" cy="1244600"/>
          </a:xfrm>
          <a:prstGeom prst="rect">
            <a:avLst/>
          </a:prstGeom>
          <a:noFill/>
          <a:ln>
            <a:noFill/>
          </a:ln>
        </p:spPr>
      </p:pic>
      <p:sp>
        <p:nvSpPr>
          <p:cNvPr id="140" name="Google Shape;140;p38"/>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g1ede7e167af_0_65"/>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888888"/>
              </a:buClr>
              <a:buSzPts val="1200"/>
              <a:buFont typeface="Arial"/>
              <a:buNone/>
            </a:pPr>
            <a:fld id="{00000000-1234-1234-1234-123412341234}" type="slidenum">
              <a:rPr lang="de-DE"/>
              <a:t>10</a:t>
            </a:fld>
            <a:endParaRPr/>
          </a:p>
        </p:txBody>
      </p:sp>
      <p:sp>
        <p:nvSpPr>
          <p:cNvPr id="286" name="Google Shape;286;g1ede7e167af_0_65"/>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1800"/>
              <a:buFont typeface="Calibri"/>
              <a:buNone/>
            </a:pPr>
            <a:r>
              <a:rPr lang="de-DE"/>
              <a:t>Nachhaltigkeit als gemeinsames Projekt:</a:t>
            </a:r>
            <a:br>
              <a:rPr lang="de-DE"/>
            </a:br>
            <a:r>
              <a:rPr lang="de-DE"/>
              <a:t>Ganzheitliche Unternehmensführung</a:t>
            </a:r>
            <a:endParaRPr/>
          </a:p>
        </p:txBody>
      </p:sp>
      <p:grpSp>
        <p:nvGrpSpPr>
          <p:cNvPr id="287" name="Google Shape;287;g1ede7e167af_0_65"/>
          <p:cNvGrpSpPr/>
          <p:nvPr/>
        </p:nvGrpSpPr>
        <p:grpSpPr>
          <a:xfrm>
            <a:off x="6425612" y="1454200"/>
            <a:ext cx="5663465" cy="4537299"/>
            <a:chOff x="6095999" y="1454200"/>
            <a:chExt cx="5663465" cy="4537299"/>
          </a:xfrm>
        </p:grpSpPr>
        <p:sp>
          <p:nvSpPr>
            <p:cNvPr id="288" name="Google Shape;288;g1ede7e167af_0_65"/>
            <p:cNvSpPr txBox="1"/>
            <p:nvPr/>
          </p:nvSpPr>
          <p:spPr>
            <a:xfrm>
              <a:off x="6095999" y="3335413"/>
              <a:ext cx="1821300" cy="400200"/>
            </a:xfrm>
            <a:prstGeom prst="rect">
              <a:avLst/>
            </a:prstGeom>
            <a:solidFill>
              <a:srgbClr val="0096FF"/>
            </a:solidFill>
            <a:ln>
              <a:noFill/>
            </a:ln>
            <a:effectLst>
              <a:outerShdw blurRad="57150" dist="19050" dir="5400000" algn="bl" rotWithShape="0">
                <a:srgbClr val="000000">
                  <a:alpha val="4941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Analyse</a:t>
              </a:r>
              <a:endParaRPr sz="2000" b="1" i="0" u="none" strike="noStrike" cap="none">
                <a:solidFill>
                  <a:schemeClr val="lt1"/>
                </a:solidFill>
                <a:latin typeface="Arial"/>
                <a:ea typeface="Arial"/>
                <a:cs typeface="Arial"/>
                <a:sym typeface="Arial"/>
              </a:endParaRPr>
            </a:p>
          </p:txBody>
        </p:sp>
        <p:sp>
          <p:nvSpPr>
            <p:cNvPr id="289" name="Google Shape;289;g1ede7e167af_0_65"/>
            <p:cNvSpPr/>
            <p:nvPr/>
          </p:nvSpPr>
          <p:spPr>
            <a:xfrm>
              <a:off x="6096000" y="5144899"/>
              <a:ext cx="5663400" cy="8466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de-DE" sz="1800" b="0" i="0" u="none" strike="noStrike" cap="none">
                  <a:solidFill>
                    <a:srgbClr val="C00000"/>
                  </a:solidFill>
                  <a:latin typeface="Arial"/>
                  <a:ea typeface="Arial"/>
                  <a:cs typeface="Arial"/>
                  <a:sym typeface="Arial"/>
                </a:rPr>
                <a:t>Welche Rolle spielen die SDG‘s für Ihr Unternehmen</a:t>
              </a:r>
              <a:endParaRPr sz="1800" b="0" i="0" u="none" strike="noStrike" cap="none">
                <a:solidFill>
                  <a:srgbClr val="C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de-DE" sz="1800" b="0" i="0" u="none" strike="noStrike" cap="none">
                  <a:solidFill>
                    <a:srgbClr val="C00000"/>
                  </a:solidFill>
                  <a:latin typeface="Arial"/>
                  <a:ea typeface="Arial"/>
                  <a:cs typeface="Arial"/>
                  <a:sym typeface="Arial"/>
                </a:rPr>
                <a:t>Wie stellen Sie Ihr Unternehmen für die Zukunft auf?</a:t>
              </a:r>
              <a:endParaRPr sz="1200" b="0" i="0" u="none" strike="noStrike" cap="none">
                <a:solidFill>
                  <a:srgbClr val="000000"/>
                </a:solidFill>
                <a:latin typeface="Arial"/>
                <a:ea typeface="Arial"/>
                <a:cs typeface="Arial"/>
                <a:sym typeface="Arial"/>
              </a:endParaRPr>
            </a:p>
          </p:txBody>
        </p:sp>
        <p:sp>
          <p:nvSpPr>
            <p:cNvPr id="290" name="Google Shape;290;g1ede7e167af_0_65"/>
            <p:cNvSpPr txBox="1"/>
            <p:nvPr/>
          </p:nvSpPr>
          <p:spPr>
            <a:xfrm>
              <a:off x="8017049" y="3335413"/>
              <a:ext cx="1821300" cy="400200"/>
            </a:xfrm>
            <a:prstGeom prst="rect">
              <a:avLst/>
            </a:prstGeom>
            <a:solidFill>
              <a:srgbClr val="0432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Ziele</a:t>
              </a:r>
              <a:endParaRPr/>
            </a:p>
          </p:txBody>
        </p:sp>
        <p:sp>
          <p:nvSpPr>
            <p:cNvPr id="291" name="Google Shape;291;g1ede7e167af_0_65"/>
            <p:cNvSpPr txBox="1"/>
            <p:nvPr/>
          </p:nvSpPr>
          <p:spPr>
            <a:xfrm>
              <a:off x="9938099" y="3335412"/>
              <a:ext cx="1821300" cy="400200"/>
            </a:xfrm>
            <a:prstGeom prst="rect">
              <a:avLst/>
            </a:prstGeom>
            <a:solidFill>
              <a:srgbClr val="9437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Maßnahmen</a:t>
              </a:r>
              <a:endParaRPr sz="2000" b="1" i="0" u="none" strike="noStrike" cap="none">
                <a:solidFill>
                  <a:schemeClr val="lt1"/>
                </a:solidFill>
                <a:latin typeface="Arial"/>
                <a:ea typeface="Arial"/>
                <a:cs typeface="Arial"/>
                <a:sym typeface="Arial"/>
              </a:endParaRPr>
            </a:p>
          </p:txBody>
        </p:sp>
        <p:sp>
          <p:nvSpPr>
            <p:cNvPr id="292" name="Google Shape;292;g1ede7e167af_0_65"/>
            <p:cNvSpPr/>
            <p:nvPr/>
          </p:nvSpPr>
          <p:spPr>
            <a:xfrm>
              <a:off x="6096000" y="1454200"/>
              <a:ext cx="5663399" cy="1178250"/>
            </a:xfrm>
            <a:prstGeom prst="flowChartExtract">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2880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rgbClr val="000000"/>
                  </a:solidFill>
                  <a:latin typeface="Arial"/>
                  <a:ea typeface="Arial"/>
                  <a:cs typeface="Arial"/>
                  <a:sym typeface="Arial"/>
                </a:rPr>
                <a:t>Nachhaltigkeits- strategie</a:t>
              </a:r>
              <a:endParaRPr sz="2000" b="1" i="0" u="none" strike="noStrike" cap="none">
                <a:solidFill>
                  <a:srgbClr val="000000"/>
                </a:solidFill>
                <a:latin typeface="Arial"/>
                <a:ea typeface="Arial"/>
                <a:cs typeface="Arial"/>
                <a:sym typeface="Arial"/>
              </a:endParaRPr>
            </a:p>
          </p:txBody>
        </p:sp>
        <p:sp>
          <p:nvSpPr>
            <p:cNvPr id="293" name="Google Shape;293;g1ede7e167af_0_65"/>
            <p:cNvSpPr/>
            <p:nvPr/>
          </p:nvSpPr>
          <p:spPr>
            <a:xfrm>
              <a:off x="6132364" y="3895854"/>
              <a:ext cx="5627100" cy="1122600"/>
            </a:xfrm>
            <a:prstGeom prst="rect">
              <a:avLst/>
            </a:prstGeom>
            <a:solidFill>
              <a:schemeClr val="accent1"/>
            </a:solidFill>
            <a:ln w="25400" cap="flat" cmpd="sng">
              <a:solidFill>
                <a:srgbClr val="364A7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600" b="0" i="0" u="none" strike="noStrike" cap="none">
                  <a:solidFill>
                    <a:schemeClr val="lt1"/>
                  </a:solidFill>
                  <a:latin typeface="Arial"/>
                  <a:ea typeface="Arial"/>
                  <a:cs typeface="Arial"/>
                  <a:sym typeface="Arial"/>
                </a:rPr>
                <a:t>Lieferkette, Energie und Ressourcen, Produkte, Recycling, </a:t>
              </a:r>
              <a:endParaRPr/>
            </a:p>
            <a:p>
              <a:pPr marL="0" marR="0" lvl="0" indent="0" algn="ctr" rtl="0">
                <a:lnSpc>
                  <a:spcPct val="100000"/>
                </a:lnSpc>
                <a:spcBef>
                  <a:spcPts val="0"/>
                </a:spcBef>
                <a:spcAft>
                  <a:spcPts val="0"/>
                </a:spcAft>
                <a:buNone/>
              </a:pPr>
              <a:r>
                <a:rPr lang="de-DE" sz="1600" b="0" i="0" u="none" strike="noStrike" cap="none">
                  <a:solidFill>
                    <a:schemeClr val="lt1"/>
                  </a:solidFill>
                  <a:latin typeface="Arial"/>
                  <a:ea typeface="Arial"/>
                  <a:cs typeface="Arial"/>
                  <a:sym typeface="Arial"/>
                </a:rPr>
                <a:t>Mitarbeiter*innen, Gesellschafter*innen, Eigentümer*innen</a:t>
              </a:r>
              <a:endParaRPr/>
            </a:p>
            <a:p>
              <a:pPr marL="0" marR="0" lvl="0" indent="0" algn="ctr" rtl="0">
                <a:lnSpc>
                  <a:spcPct val="100000"/>
                </a:lnSpc>
                <a:spcBef>
                  <a:spcPts val="0"/>
                </a:spcBef>
                <a:spcAft>
                  <a:spcPts val="0"/>
                </a:spcAft>
                <a:buNone/>
              </a:pPr>
              <a:r>
                <a:rPr lang="de-DE" sz="1400" b="0" i="0" u="none" strike="noStrike" cap="none">
                  <a:solidFill>
                    <a:schemeClr val="lt1"/>
                  </a:solidFill>
                  <a:latin typeface="Arial"/>
                  <a:ea typeface="Arial"/>
                  <a:cs typeface="Arial"/>
                  <a:sym typeface="Arial"/>
                </a:rPr>
                <a:t>Gleichberechtigung, </a:t>
              </a:r>
              <a:r>
                <a:rPr lang="de-DE" sz="1600" b="0" i="0" u="none" strike="noStrike" cap="none">
                  <a:solidFill>
                    <a:schemeClr val="lt1"/>
                  </a:solidFill>
                  <a:latin typeface="Arial"/>
                  <a:ea typeface="Arial"/>
                  <a:cs typeface="Arial"/>
                  <a:sym typeface="Arial"/>
                </a:rPr>
                <a:t>Arbeitssicherheit</a:t>
              </a:r>
              <a:r>
                <a:rPr lang="de-DE" sz="1400" b="0" i="0" u="none" strike="noStrike" cap="none">
                  <a:solidFill>
                    <a:schemeClr val="lt1"/>
                  </a:solidFill>
                  <a:latin typeface="Arial"/>
                  <a:ea typeface="Arial"/>
                  <a:cs typeface="Arial"/>
                  <a:sym typeface="Arial"/>
                </a:rPr>
                <a:t>,  Weiterbildung, Ausbildung</a:t>
              </a:r>
              <a:endParaRPr/>
            </a:p>
          </p:txBody>
        </p:sp>
        <p:sp>
          <p:nvSpPr>
            <p:cNvPr id="294" name="Google Shape;294;g1ede7e167af_0_65"/>
            <p:cNvSpPr txBox="1"/>
            <p:nvPr/>
          </p:nvSpPr>
          <p:spPr>
            <a:xfrm>
              <a:off x="6869556" y="2741183"/>
              <a:ext cx="1821300" cy="400200"/>
            </a:xfrm>
            <a:prstGeom prst="rect">
              <a:avLst/>
            </a:prstGeom>
            <a:solidFill>
              <a:srgbClr val="FF2F92"/>
            </a:solidFill>
            <a:ln>
              <a:noFill/>
            </a:ln>
            <a:effectLst>
              <a:outerShdw blurRad="57150" dist="19050" dir="5400000" algn="bl" rotWithShape="0">
                <a:srgbClr val="000000">
                  <a:alpha val="4941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Kennzahlen</a:t>
              </a:r>
              <a:endParaRPr sz="2000" b="1" i="0" u="none" strike="noStrike" cap="none">
                <a:solidFill>
                  <a:schemeClr val="lt1"/>
                </a:solidFill>
                <a:latin typeface="Arial"/>
                <a:ea typeface="Arial"/>
                <a:cs typeface="Arial"/>
                <a:sym typeface="Arial"/>
              </a:endParaRPr>
            </a:p>
          </p:txBody>
        </p:sp>
        <p:sp>
          <p:nvSpPr>
            <p:cNvPr id="295" name="Google Shape;295;g1ede7e167af_0_65"/>
            <p:cNvSpPr txBox="1"/>
            <p:nvPr/>
          </p:nvSpPr>
          <p:spPr>
            <a:xfrm>
              <a:off x="9352566" y="2741183"/>
              <a:ext cx="1821300" cy="400200"/>
            </a:xfrm>
            <a:prstGeom prst="rect">
              <a:avLst/>
            </a:prstGeom>
            <a:solidFill>
              <a:srgbClr val="FF40FF"/>
            </a:solidFill>
            <a:ln>
              <a:noFill/>
            </a:ln>
            <a:effectLst>
              <a:outerShdw blurRad="57150" dist="19050" dir="5400000" algn="bl" rotWithShape="0">
                <a:srgbClr val="000000">
                  <a:alpha val="4941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Bewertung</a:t>
              </a:r>
              <a:endParaRPr sz="2000" b="1" i="0" u="none" strike="noStrike" cap="none">
                <a:solidFill>
                  <a:schemeClr val="lt1"/>
                </a:solidFill>
                <a:latin typeface="Arial"/>
                <a:ea typeface="Arial"/>
                <a:cs typeface="Arial"/>
                <a:sym typeface="Arial"/>
              </a:endParaRPr>
            </a:p>
          </p:txBody>
        </p:sp>
      </p:grpSp>
      <p:pic>
        <p:nvPicPr>
          <p:cNvPr id="296" name="Google Shape;296;g1ede7e167af_0_65"/>
          <p:cNvPicPr preferRelativeResize="0"/>
          <p:nvPr/>
        </p:nvPicPr>
        <p:blipFill rotWithShape="1">
          <a:blip r:embed="rId3">
            <a:alphaModFix/>
          </a:blip>
          <a:srcRect r="11016" b="7475"/>
          <a:stretch/>
        </p:blipFill>
        <p:spPr>
          <a:xfrm>
            <a:off x="72050" y="1469757"/>
            <a:ext cx="6357069" cy="4589517"/>
          </a:xfrm>
          <a:prstGeom prst="rect">
            <a:avLst/>
          </a:prstGeom>
          <a:noFill/>
          <a:ln>
            <a:noFill/>
          </a:ln>
        </p:spPr>
      </p:pic>
      <p:sp>
        <p:nvSpPr>
          <p:cNvPr id="297" name="Google Shape;297;g1ede7e167af_0_65"/>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98" name="Google Shape;298;g1ede7e167af_0_65"/>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spcBef>
                <a:spcPts val="0"/>
              </a:spcBef>
              <a:spcAft>
                <a:spcPts val="0"/>
              </a:spcAft>
              <a:buClr>
                <a:srgbClr val="888888"/>
              </a:buClr>
              <a:buSzPts val="1200"/>
              <a:buNone/>
            </a:pPr>
            <a:r>
              <a:rPr lang="de-DE"/>
              <a:t>Quelle: BMWK 2022</a:t>
            </a:r>
            <a:endParaRPr/>
          </a:p>
        </p:txBody>
      </p:sp>
      <p:sp>
        <p:nvSpPr>
          <p:cNvPr id="299" name="Google Shape;299;g1ede7e167af_0_65"/>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2</a:t>
            </a:fld>
            <a:endParaRPr/>
          </a:p>
        </p:txBody>
      </p:sp>
      <p:sp>
        <p:nvSpPr>
          <p:cNvPr id="147" name="Google Shape;147;p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und Klimawandel:</a:t>
            </a:r>
            <a:br>
              <a:rPr lang="de-DE"/>
            </a:br>
            <a:r>
              <a:rPr lang="de-DE"/>
              <a:t>Woher kommen die Emissionen im Alltag?</a:t>
            </a:r>
            <a:endParaRPr/>
          </a:p>
        </p:txBody>
      </p:sp>
      <p:sp>
        <p:nvSpPr>
          <p:cNvPr id="148" name="Google Shape;148;p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Anlagenmechaniker/in SHK</a:t>
            </a:r>
            <a:endParaRPr/>
          </a:p>
        </p:txBody>
      </p:sp>
      <p:sp>
        <p:nvSpPr>
          <p:cNvPr id="149" name="Google Shape;149;p1"/>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UBA 2021</a:t>
            </a:r>
            <a:endParaRPr/>
          </a:p>
        </p:txBody>
      </p:sp>
      <p:sp>
        <p:nvSpPr>
          <p:cNvPr id="150" name="Google Shape;150;p1"/>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151" name="Google Shape;151;p1"/>
          <p:cNvSpPr/>
          <p:nvPr/>
        </p:nvSpPr>
        <p:spPr>
          <a:xfrm>
            <a:off x="409816" y="5250597"/>
            <a:ext cx="4506568" cy="756000"/>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Wohnen 2,1 t CO</a:t>
            </a:r>
            <a:r>
              <a:rPr lang="de-DE" sz="1800" b="1" i="0" u="none" strike="noStrike" cap="none" baseline="-25000">
                <a:solidFill>
                  <a:schemeClr val="lt1"/>
                </a:solidFill>
                <a:latin typeface="Calibri"/>
                <a:ea typeface="Calibri"/>
                <a:cs typeface="Calibri"/>
                <a:sym typeface="Calibri"/>
              </a:rPr>
              <a:t>2</a:t>
            </a:r>
            <a:r>
              <a:rPr lang="de-DE" sz="1800" b="1" i="0" u="none" strike="noStrike" cap="none">
                <a:solidFill>
                  <a:schemeClr val="lt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152" name="Google Shape;152;p1"/>
          <p:cNvSpPr/>
          <p:nvPr/>
        </p:nvSpPr>
        <p:spPr>
          <a:xfrm>
            <a:off x="409816" y="4998597"/>
            <a:ext cx="4506568" cy="252000"/>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Strom 0,7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153" name="Google Shape;153;p1"/>
          <p:cNvSpPr/>
          <p:nvPr/>
        </p:nvSpPr>
        <p:spPr>
          <a:xfrm>
            <a:off x="409816" y="4242597"/>
            <a:ext cx="4506568" cy="756000"/>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Mobilität 2,1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154" name="Google Shape;154;p1"/>
          <p:cNvSpPr/>
          <p:nvPr/>
        </p:nvSpPr>
        <p:spPr>
          <a:xfrm>
            <a:off x="409816" y="3620374"/>
            <a:ext cx="4506568"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Ernährung 1,7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155" name="Google Shape;155;p1"/>
          <p:cNvSpPr/>
          <p:nvPr/>
        </p:nvSpPr>
        <p:spPr>
          <a:xfrm>
            <a:off x="409816" y="2247263"/>
            <a:ext cx="4506568"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Sonstiger Konsum </a:t>
            </a:r>
            <a:br>
              <a:rPr lang="de-DE" sz="1800" b="1" i="0" u="none" strike="noStrike" cap="none">
                <a:solidFill>
                  <a:schemeClr val="lt1"/>
                </a:solidFill>
                <a:latin typeface="Calibri"/>
                <a:ea typeface="Calibri"/>
                <a:cs typeface="Calibri"/>
                <a:sym typeface="Calibri"/>
              </a:rPr>
            </a:br>
            <a:r>
              <a:rPr lang="de-DE" sz="1800" b="1" i="0" u="none" strike="noStrike" cap="none">
                <a:solidFill>
                  <a:schemeClr val="lt1"/>
                </a:solidFill>
                <a:latin typeface="Calibri"/>
                <a:ea typeface="Calibri"/>
                <a:cs typeface="Calibri"/>
                <a:sym typeface="Calibri"/>
              </a:rPr>
              <a:t>3,8 t CO</a:t>
            </a:r>
            <a:r>
              <a:rPr lang="de-DE" sz="1800" b="1" i="0" u="none" strike="noStrike" cap="none" baseline="-25000">
                <a:solidFill>
                  <a:schemeClr val="lt1"/>
                </a:solidFill>
                <a:latin typeface="Calibri"/>
                <a:ea typeface="Calibri"/>
                <a:cs typeface="Calibri"/>
                <a:sym typeface="Calibri"/>
              </a:rPr>
              <a:t>2</a:t>
            </a:r>
            <a:r>
              <a:rPr lang="de-DE" sz="1800" b="1" i="0" u="none" strike="noStrike" cap="none">
                <a:solidFill>
                  <a:schemeClr val="lt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156" name="Google Shape;156;p1"/>
          <p:cNvSpPr/>
          <p:nvPr/>
        </p:nvSpPr>
        <p:spPr>
          <a:xfrm>
            <a:off x="409816" y="1923263"/>
            <a:ext cx="4506568" cy="32400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de-DE" sz="1600" b="1" i="0" u="none" strike="noStrike" cap="none">
                <a:solidFill>
                  <a:schemeClr val="lt1"/>
                </a:solidFill>
                <a:latin typeface="Calibri"/>
                <a:ea typeface="Calibri"/>
                <a:cs typeface="Calibri"/>
                <a:sym typeface="Calibri"/>
              </a:rPr>
              <a:t>Öffentliche Infrastruktur 0,9 t CO</a:t>
            </a:r>
            <a:r>
              <a:rPr lang="de-DE" sz="1600" b="1" i="0" u="none" strike="noStrike" cap="none" baseline="-25000">
                <a:solidFill>
                  <a:schemeClr val="lt1"/>
                </a:solidFill>
                <a:latin typeface="Calibri"/>
                <a:ea typeface="Calibri"/>
                <a:cs typeface="Calibri"/>
                <a:sym typeface="Calibri"/>
              </a:rPr>
              <a:t>2</a:t>
            </a:r>
            <a:r>
              <a:rPr lang="de-DE" sz="1600" b="1" i="0" u="none" strike="noStrike" cap="none">
                <a:solidFill>
                  <a:schemeClr val="lt1"/>
                </a:solidFill>
                <a:latin typeface="Calibri"/>
                <a:ea typeface="Calibri"/>
                <a:cs typeface="Calibri"/>
                <a:sym typeface="Calibri"/>
              </a:rPr>
              <a:t>-e</a:t>
            </a:r>
            <a:endParaRPr sz="1400" b="0" i="0" u="none" strike="noStrike" cap="none">
              <a:solidFill>
                <a:srgbClr val="000000"/>
              </a:solidFill>
              <a:latin typeface="Arial"/>
              <a:ea typeface="Arial"/>
              <a:cs typeface="Arial"/>
              <a:sym typeface="Arial"/>
            </a:endParaRPr>
          </a:p>
        </p:txBody>
      </p:sp>
      <p:sp>
        <p:nvSpPr>
          <p:cNvPr id="157" name="Google Shape;157;p1"/>
          <p:cNvSpPr/>
          <p:nvPr/>
        </p:nvSpPr>
        <p:spPr>
          <a:xfrm>
            <a:off x="5015166" y="5247884"/>
            <a:ext cx="895710" cy="756000"/>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18 %</a:t>
            </a:r>
            <a:endParaRPr sz="1400" b="0" i="0" u="none" strike="noStrike" cap="none">
              <a:solidFill>
                <a:srgbClr val="000000"/>
              </a:solidFill>
              <a:latin typeface="Arial"/>
              <a:ea typeface="Arial"/>
              <a:cs typeface="Arial"/>
              <a:sym typeface="Arial"/>
            </a:endParaRPr>
          </a:p>
        </p:txBody>
      </p:sp>
      <p:sp>
        <p:nvSpPr>
          <p:cNvPr id="158" name="Google Shape;158;p1"/>
          <p:cNvSpPr/>
          <p:nvPr/>
        </p:nvSpPr>
        <p:spPr>
          <a:xfrm>
            <a:off x="5015166" y="4995884"/>
            <a:ext cx="895710" cy="252000"/>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6 %</a:t>
            </a:r>
            <a:endParaRPr sz="1400" b="0" i="0" u="none" strike="noStrike" cap="none">
              <a:solidFill>
                <a:srgbClr val="000000"/>
              </a:solidFill>
              <a:latin typeface="Arial"/>
              <a:ea typeface="Arial"/>
              <a:cs typeface="Arial"/>
              <a:sym typeface="Arial"/>
            </a:endParaRPr>
          </a:p>
        </p:txBody>
      </p:sp>
      <p:sp>
        <p:nvSpPr>
          <p:cNvPr id="159" name="Google Shape;159;p1"/>
          <p:cNvSpPr/>
          <p:nvPr/>
        </p:nvSpPr>
        <p:spPr>
          <a:xfrm>
            <a:off x="5015166" y="4239884"/>
            <a:ext cx="895710" cy="756000"/>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19 %</a:t>
            </a:r>
            <a:endParaRPr sz="1400" b="0" i="0" u="none" strike="noStrike" cap="none">
              <a:solidFill>
                <a:srgbClr val="000000"/>
              </a:solidFill>
              <a:latin typeface="Arial"/>
              <a:ea typeface="Arial"/>
              <a:cs typeface="Arial"/>
              <a:sym typeface="Arial"/>
            </a:endParaRPr>
          </a:p>
        </p:txBody>
      </p:sp>
      <p:sp>
        <p:nvSpPr>
          <p:cNvPr id="160" name="Google Shape;160;p1"/>
          <p:cNvSpPr/>
          <p:nvPr/>
        </p:nvSpPr>
        <p:spPr>
          <a:xfrm>
            <a:off x="5015166" y="3617661"/>
            <a:ext cx="895710"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15 %</a:t>
            </a:r>
            <a:endParaRPr sz="1400" b="0" i="0" u="none" strike="noStrike" cap="none">
              <a:solidFill>
                <a:srgbClr val="000000"/>
              </a:solidFill>
              <a:latin typeface="Arial"/>
              <a:ea typeface="Arial"/>
              <a:cs typeface="Arial"/>
              <a:sym typeface="Arial"/>
            </a:endParaRPr>
          </a:p>
        </p:txBody>
      </p:sp>
      <p:sp>
        <p:nvSpPr>
          <p:cNvPr id="161" name="Google Shape;161;p1"/>
          <p:cNvSpPr/>
          <p:nvPr/>
        </p:nvSpPr>
        <p:spPr>
          <a:xfrm>
            <a:off x="5015166" y="2244550"/>
            <a:ext cx="895710"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34 %</a:t>
            </a:r>
            <a:endParaRPr sz="1400" b="0" i="0" u="none" strike="noStrike" cap="none">
              <a:solidFill>
                <a:srgbClr val="000000"/>
              </a:solidFill>
              <a:latin typeface="Arial"/>
              <a:ea typeface="Arial"/>
              <a:cs typeface="Arial"/>
              <a:sym typeface="Arial"/>
            </a:endParaRPr>
          </a:p>
        </p:txBody>
      </p:sp>
      <p:sp>
        <p:nvSpPr>
          <p:cNvPr id="162" name="Google Shape;162;p1"/>
          <p:cNvSpPr/>
          <p:nvPr/>
        </p:nvSpPr>
        <p:spPr>
          <a:xfrm>
            <a:off x="5015166" y="1920550"/>
            <a:ext cx="895710" cy="32400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de-DE" sz="1600" b="1" i="0" u="none" strike="noStrike" cap="none">
                <a:solidFill>
                  <a:schemeClr val="lt1"/>
                </a:solidFill>
                <a:latin typeface="Calibri"/>
                <a:ea typeface="Calibri"/>
                <a:cs typeface="Calibri"/>
                <a:sym typeface="Calibri"/>
              </a:rPr>
              <a:t>8 %</a:t>
            </a:r>
            <a:endParaRPr sz="1400" b="0" i="0" u="none" strike="noStrike" cap="none">
              <a:solidFill>
                <a:srgbClr val="000000"/>
              </a:solidFill>
              <a:latin typeface="Arial"/>
              <a:ea typeface="Arial"/>
              <a:cs typeface="Arial"/>
              <a:sym typeface="Arial"/>
            </a:endParaRPr>
          </a:p>
        </p:txBody>
      </p:sp>
      <p:pic>
        <p:nvPicPr>
          <p:cNvPr id="163" name="Google Shape;163;p1"/>
          <p:cNvPicPr preferRelativeResize="0"/>
          <p:nvPr/>
        </p:nvPicPr>
        <p:blipFill rotWithShape="1">
          <a:blip r:embed="rId3">
            <a:alphaModFix/>
          </a:blip>
          <a:srcRect/>
          <a:stretch/>
        </p:blipFill>
        <p:spPr>
          <a:xfrm>
            <a:off x="549615" y="4301413"/>
            <a:ext cx="685610" cy="613183"/>
          </a:xfrm>
          <a:prstGeom prst="rect">
            <a:avLst/>
          </a:prstGeom>
          <a:noFill/>
          <a:ln>
            <a:noFill/>
          </a:ln>
        </p:spPr>
      </p:pic>
      <p:pic>
        <p:nvPicPr>
          <p:cNvPr id="164" name="Google Shape;164;p1"/>
          <p:cNvPicPr preferRelativeResize="0"/>
          <p:nvPr/>
        </p:nvPicPr>
        <p:blipFill rotWithShape="1">
          <a:blip r:embed="rId4">
            <a:alphaModFix/>
          </a:blip>
          <a:srcRect/>
          <a:stretch/>
        </p:blipFill>
        <p:spPr>
          <a:xfrm>
            <a:off x="1445250" y="4320071"/>
            <a:ext cx="607458" cy="543287"/>
          </a:xfrm>
          <a:prstGeom prst="rect">
            <a:avLst/>
          </a:prstGeom>
          <a:noFill/>
          <a:ln>
            <a:noFill/>
          </a:ln>
        </p:spPr>
      </p:pic>
      <p:pic>
        <p:nvPicPr>
          <p:cNvPr id="165" name="Google Shape;165;p1"/>
          <p:cNvPicPr preferRelativeResize="0"/>
          <p:nvPr/>
        </p:nvPicPr>
        <p:blipFill rotWithShape="1">
          <a:blip r:embed="rId5">
            <a:alphaModFix/>
          </a:blip>
          <a:srcRect/>
          <a:stretch/>
        </p:blipFill>
        <p:spPr>
          <a:xfrm>
            <a:off x="549613" y="3701818"/>
            <a:ext cx="519200" cy="464352"/>
          </a:xfrm>
          <a:prstGeom prst="rect">
            <a:avLst/>
          </a:prstGeom>
          <a:noFill/>
          <a:ln>
            <a:noFill/>
          </a:ln>
        </p:spPr>
      </p:pic>
      <p:pic>
        <p:nvPicPr>
          <p:cNvPr id="166" name="Google Shape;166;p1"/>
          <p:cNvPicPr preferRelativeResize="0"/>
          <p:nvPr/>
        </p:nvPicPr>
        <p:blipFill rotWithShape="1">
          <a:blip r:embed="rId6">
            <a:alphaModFix/>
          </a:blip>
          <a:srcRect/>
          <a:stretch/>
        </p:blipFill>
        <p:spPr>
          <a:xfrm>
            <a:off x="1397604" y="2798641"/>
            <a:ext cx="714002" cy="638576"/>
          </a:xfrm>
          <a:prstGeom prst="rect">
            <a:avLst/>
          </a:prstGeom>
          <a:noFill/>
          <a:ln>
            <a:noFill/>
          </a:ln>
        </p:spPr>
      </p:pic>
      <p:pic>
        <p:nvPicPr>
          <p:cNvPr id="167" name="Google Shape;167;p1"/>
          <p:cNvPicPr preferRelativeResize="0"/>
          <p:nvPr/>
        </p:nvPicPr>
        <p:blipFill rotWithShape="1">
          <a:blip r:embed="rId7">
            <a:alphaModFix/>
          </a:blip>
          <a:srcRect/>
          <a:stretch/>
        </p:blipFill>
        <p:spPr>
          <a:xfrm>
            <a:off x="637278" y="2480706"/>
            <a:ext cx="595802" cy="532862"/>
          </a:xfrm>
          <a:prstGeom prst="rect">
            <a:avLst/>
          </a:prstGeom>
          <a:noFill/>
          <a:ln>
            <a:noFill/>
          </a:ln>
        </p:spPr>
      </p:pic>
      <p:pic>
        <p:nvPicPr>
          <p:cNvPr id="168" name="Google Shape;168;p1"/>
          <p:cNvPicPr preferRelativeResize="0"/>
          <p:nvPr/>
        </p:nvPicPr>
        <p:blipFill rotWithShape="1">
          <a:blip r:embed="rId8">
            <a:alphaModFix/>
          </a:blip>
          <a:srcRect/>
          <a:stretch/>
        </p:blipFill>
        <p:spPr>
          <a:xfrm>
            <a:off x="1153764" y="3582477"/>
            <a:ext cx="790238" cy="706758"/>
          </a:xfrm>
          <a:prstGeom prst="rect">
            <a:avLst/>
          </a:prstGeom>
          <a:noFill/>
          <a:ln>
            <a:noFill/>
          </a:ln>
        </p:spPr>
      </p:pic>
      <p:pic>
        <p:nvPicPr>
          <p:cNvPr id="169" name="Google Shape;169;p1"/>
          <p:cNvPicPr preferRelativeResize="0"/>
          <p:nvPr/>
        </p:nvPicPr>
        <p:blipFill rotWithShape="1">
          <a:blip r:embed="rId9">
            <a:alphaModFix/>
          </a:blip>
          <a:srcRect/>
          <a:stretch/>
        </p:blipFill>
        <p:spPr>
          <a:xfrm>
            <a:off x="1045621" y="4894193"/>
            <a:ext cx="515243" cy="460813"/>
          </a:xfrm>
          <a:prstGeom prst="rect">
            <a:avLst/>
          </a:prstGeom>
          <a:noFill/>
          <a:ln>
            <a:noFill/>
          </a:ln>
        </p:spPr>
      </p:pic>
      <p:pic>
        <p:nvPicPr>
          <p:cNvPr id="170" name="Google Shape;170;p1"/>
          <p:cNvPicPr preferRelativeResize="0"/>
          <p:nvPr/>
        </p:nvPicPr>
        <p:blipFill rotWithShape="1">
          <a:blip r:embed="rId10">
            <a:alphaModFix/>
          </a:blip>
          <a:srcRect/>
          <a:stretch/>
        </p:blipFill>
        <p:spPr>
          <a:xfrm>
            <a:off x="1519866" y="5368905"/>
            <a:ext cx="597772" cy="534624"/>
          </a:xfrm>
          <a:prstGeom prst="rect">
            <a:avLst/>
          </a:prstGeom>
          <a:noFill/>
          <a:ln>
            <a:noFill/>
          </a:ln>
        </p:spPr>
      </p:pic>
      <p:pic>
        <p:nvPicPr>
          <p:cNvPr id="171" name="Google Shape;171;p1"/>
          <p:cNvPicPr preferRelativeResize="0"/>
          <p:nvPr/>
        </p:nvPicPr>
        <p:blipFill rotWithShape="1">
          <a:blip r:embed="rId11">
            <a:alphaModFix/>
          </a:blip>
          <a:srcRect/>
          <a:stretch/>
        </p:blipFill>
        <p:spPr>
          <a:xfrm flipH="1">
            <a:off x="659786" y="1761313"/>
            <a:ext cx="573299" cy="512736"/>
          </a:xfrm>
          <a:prstGeom prst="rect">
            <a:avLst/>
          </a:prstGeom>
          <a:solidFill>
            <a:schemeClr val="lt1"/>
          </a:solidFill>
          <a:ln>
            <a:noFill/>
          </a:ln>
        </p:spPr>
      </p:pic>
      <p:sp>
        <p:nvSpPr>
          <p:cNvPr id="172" name="Google Shape;172;p1"/>
          <p:cNvSpPr/>
          <p:nvPr/>
        </p:nvSpPr>
        <p:spPr>
          <a:xfrm>
            <a:off x="6756138" y="2784561"/>
            <a:ext cx="4703400" cy="22782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b="0" i="0" u="none" strike="noStrike" cap="none" dirty="0">
                <a:solidFill>
                  <a:srgbClr val="941651"/>
                </a:solidFill>
                <a:latin typeface="Arial"/>
                <a:ea typeface="Arial"/>
                <a:cs typeface="Arial"/>
                <a:sym typeface="Arial"/>
              </a:rPr>
              <a:t>Welchen Beitrag leistet Ihr Betrieb zum Klimawandel?</a:t>
            </a:r>
            <a:endParaRPr sz="1800" dirty="0"/>
          </a:p>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dirty="0">
                <a:solidFill>
                  <a:srgbClr val="941651"/>
                </a:solidFill>
              </a:rPr>
              <a:t>Welche Bereiche, in denen CO</a:t>
            </a:r>
            <a:r>
              <a:rPr lang="de-DE" sz="1800" baseline="-25000" dirty="0">
                <a:solidFill>
                  <a:srgbClr val="941651"/>
                </a:solidFill>
              </a:rPr>
              <a:t>2</a:t>
            </a:r>
            <a:r>
              <a:rPr lang="de-DE" sz="1800" dirty="0">
                <a:solidFill>
                  <a:srgbClr val="941651"/>
                </a:solidFill>
              </a:rPr>
              <a:t>-Emissionen stattfinden, sind für Ihren Betrieb am relevantesten?</a:t>
            </a:r>
            <a:endParaRPr sz="1800" dirty="0">
              <a:solidFill>
                <a:srgbClr val="941651"/>
              </a:solidFill>
            </a:endParaRPr>
          </a:p>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b="0" i="0" u="none" strike="noStrike" cap="none" dirty="0">
                <a:solidFill>
                  <a:srgbClr val="941651"/>
                </a:solidFill>
                <a:latin typeface="Arial"/>
                <a:ea typeface="Arial"/>
                <a:cs typeface="Arial"/>
                <a:sym typeface="Arial"/>
              </a:rPr>
              <a:t>Was unternehmen Sie in Ihrem Betrieb, um CO</a:t>
            </a:r>
            <a:r>
              <a:rPr lang="de-DE" sz="1800" b="0" i="0" u="none" strike="noStrike" cap="none" baseline="-25000" dirty="0">
                <a:solidFill>
                  <a:srgbClr val="941651"/>
                </a:solidFill>
                <a:latin typeface="Arial"/>
                <a:ea typeface="Arial"/>
                <a:cs typeface="Arial"/>
                <a:sym typeface="Arial"/>
              </a:rPr>
              <a:t>2</a:t>
            </a:r>
            <a:r>
              <a:rPr lang="de-DE" sz="1800" b="0" i="0" u="none" strike="noStrike" cap="none" dirty="0">
                <a:solidFill>
                  <a:srgbClr val="941651"/>
                </a:solidFill>
                <a:latin typeface="Arial"/>
                <a:ea typeface="Arial"/>
                <a:cs typeface="Arial"/>
                <a:sym typeface="Arial"/>
              </a:rPr>
              <a:t>-Emissionen zu verringern?</a:t>
            </a:r>
            <a:endParaRPr sz="1800" dirty="0"/>
          </a:p>
        </p:txBody>
      </p:sp>
      <p:sp>
        <p:nvSpPr>
          <p:cNvPr id="173" name="Google Shape;173;p1"/>
          <p:cNvSpPr txBox="1"/>
          <p:nvPr/>
        </p:nvSpPr>
        <p:spPr>
          <a:xfrm>
            <a:off x="409825" y="1390175"/>
            <a:ext cx="5148300" cy="400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de-DE" sz="1800">
                <a:solidFill>
                  <a:schemeClr val="dk1"/>
                </a:solidFill>
              </a:rPr>
              <a:t>Durchschnittlicher CO</a:t>
            </a:r>
            <a:r>
              <a:rPr lang="de-DE" sz="1800" baseline="-25000">
                <a:solidFill>
                  <a:schemeClr val="dk1"/>
                </a:solidFill>
              </a:rPr>
              <a:t>2</a:t>
            </a:r>
            <a:r>
              <a:rPr lang="de-DE" sz="1800">
                <a:solidFill>
                  <a:schemeClr val="dk1"/>
                </a:solidFill>
              </a:rPr>
              <a:t>-Fußabdruck pro Kopf</a:t>
            </a:r>
            <a:r>
              <a:rPr lang="de-DE" sz="2000">
                <a:solidFill>
                  <a:schemeClr val="dk1"/>
                </a:solidFill>
              </a:rPr>
              <a:t> </a:t>
            </a:r>
            <a:endParaRPr sz="2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d10f3c14af_0_127"/>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3</a:t>
            </a:fld>
            <a:endParaRPr/>
          </a:p>
        </p:txBody>
      </p:sp>
      <p:sp>
        <p:nvSpPr>
          <p:cNvPr id="180" name="Google Shape;180;g1d10f3c14af_0_127"/>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Energie und Klimawandel:</a:t>
            </a:r>
            <a:br>
              <a:rPr lang="de-DE"/>
            </a:br>
            <a:r>
              <a:rPr lang="de-DE"/>
              <a:t>Was erzeugt wie viele Emissionen?</a:t>
            </a:r>
            <a:endParaRPr/>
          </a:p>
        </p:txBody>
      </p:sp>
      <p:sp>
        <p:nvSpPr>
          <p:cNvPr id="181" name="Google Shape;181;g1d10f3c14af_0_127"/>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182" name="Google Shape;182;g1d10f3c14af_0_127"/>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UBA 2022</a:t>
            </a:r>
            <a:endParaRPr/>
          </a:p>
        </p:txBody>
      </p:sp>
      <p:sp>
        <p:nvSpPr>
          <p:cNvPr id="183" name="Google Shape;183;g1d10f3c14af_0_127"/>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184" name="Google Shape;184;g1d10f3c14af_0_127"/>
          <p:cNvSpPr/>
          <p:nvPr/>
        </p:nvSpPr>
        <p:spPr>
          <a:xfrm>
            <a:off x="7339850" y="2635875"/>
            <a:ext cx="4223400" cy="25458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0" marR="0" lvl="0" indent="0" algn="l" rtl="0">
              <a:lnSpc>
                <a:spcPct val="100000"/>
              </a:lnSpc>
              <a:spcBef>
                <a:spcPts val="0"/>
              </a:spcBef>
              <a:spcAft>
                <a:spcPts val="0"/>
              </a:spcAft>
              <a:buNone/>
            </a:pPr>
            <a:r>
              <a:rPr lang="de-DE" sz="1800" dirty="0">
                <a:solidFill>
                  <a:srgbClr val="941651"/>
                </a:solidFill>
              </a:rPr>
              <a:t>Denken Sie an unterschiedliche Energiequellen:</a:t>
            </a:r>
            <a:endParaRPr sz="1800" dirty="0"/>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Was glauben Sie, welche Energiequellen sind vor allem für die hohen THG-Emissionen verantwortlich?</a:t>
            </a:r>
            <a:endParaRPr sz="1800" dirty="0">
              <a:solidFill>
                <a:srgbClr val="941651"/>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Welche erneuerbaren Energiequellen gibt es?</a:t>
            </a:r>
            <a:endParaRPr sz="1800" dirty="0">
              <a:solidFill>
                <a:srgbClr val="941651"/>
              </a:solidFill>
            </a:endParaRPr>
          </a:p>
        </p:txBody>
      </p:sp>
      <p:pic>
        <p:nvPicPr>
          <p:cNvPr id="185" name="Google Shape;185;g1d10f3c14af_0_127" title="Points scored"/>
          <p:cNvPicPr preferRelativeResize="0"/>
          <p:nvPr/>
        </p:nvPicPr>
        <p:blipFill>
          <a:blip r:embed="rId3">
            <a:alphaModFix/>
          </a:blip>
          <a:stretch>
            <a:fillRect/>
          </a:stretch>
        </p:blipFill>
        <p:spPr>
          <a:xfrm>
            <a:off x="247650" y="1621238"/>
            <a:ext cx="6721251" cy="4155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g1d10f3c14af_0_164"/>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4</a:t>
            </a:fld>
            <a:endParaRPr/>
          </a:p>
        </p:txBody>
      </p:sp>
      <p:sp>
        <p:nvSpPr>
          <p:cNvPr id="192" name="Google Shape;192;g1d10f3c14af_0_164"/>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Energie zur Wärmeerzeugung:</a:t>
            </a:r>
            <a:br>
              <a:rPr lang="de-DE"/>
            </a:br>
            <a:r>
              <a:rPr lang="de-DE"/>
              <a:t>Energiebedarf von Heizung und Warmwasser</a:t>
            </a:r>
            <a:endParaRPr/>
          </a:p>
        </p:txBody>
      </p:sp>
      <p:sp>
        <p:nvSpPr>
          <p:cNvPr id="193" name="Google Shape;193;g1d10f3c14af_0_164"/>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194" name="Google Shape;194;g1d10f3c14af_0_164"/>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Dena 2022,Energieforschung 2022</a:t>
            </a:r>
            <a:endParaRPr/>
          </a:p>
        </p:txBody>
      </p:sp>
      <p:sp>
        <p:nvSpPr>
          <p:cNvPr id="195" name="Google Shape;195;g1d10f3c14af_0_164"/>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196" name="Google Shape;196;g1d10f3c14af_0_164"/>
          <p:cNvSpPr/>
          <p:nvPr/>
        </p:nvSpPr>
        <p:spPr>
          <a:xfrm>
            <a:off x="5272644" y="1551600"/>
            <a:ext cx="6607356" cy="30351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Welche Energiequellen werden bisher vorwiegend für Raumwärme und Warmwasser genutzt?</a:t>
            </a:r>
            <a:endParaRPr sz="1800" dirty="0">
              <a:solidFill>
                <a:srgbClr val="941651"/>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Was für erneuerbare Energiequellen eignen sich für Raumwärme und Warmwasserbereitstellung?</a:t>
            </a:r>
            <a:endParaRPr sz="1800" dirty="0">
              <a:solidFill>
                <a:srgbClr val="941651"/>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Ermitteln Sie die CO₂-Emissionen eines Beispielgebäudes für erneuerbare und fossile Energiequellen mit dem Rechner des UBA</a:t>
            </a:r>
            <a:endParaRPr sz="1800" dirty="0">
              <a:solidFill>
                <a:srgbClr val="941651"/>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941651"/>
                </a:solidFill>
              </a:rPr>
              <a:t>Beachten Sie hierbei auch was für eine Rolle unterschiedliche Angaben zum Nutzungsverhalten spielen</a:t>
            </a:r>
            <a:endParaRPr sz="1800" dirty="0">
              <a:solidFill>
                <a:srgbClr val="941651"/>
              </a:solidFill>
            </a:endParaRPr>
          </a:p>
        </p:txBody>
      </p:sp>
      <p:pic>
        <p:nvPicPr>
          <p:cNvPr id="197" name="Google Shape;197;g1d10f3c14af_0_164"/>
          <p:cNvPicPr preferRelativeResize="0"/>
          <p:nvPr/>
        </p:nvPicPr>
        <p:blipFill rotWithShape="1">
          <a:blip r:embed="rId3">
            <a:alphaModFix/>
          </a:blip>
          <a:srcRect/>
          <a:stretch/>
        </p:blipFill>
        <p:spPr>
          <a:xfrm>
            <a:off x="523838" y="2079426"/>
            <a:ext cx="847761" cy="879331"/>
          </a:xfrm>
          <a:prstGeom prst="rect">
            <a:avLst/>
          </a:prstGeom>
          <a:noFill/>
          <a:ln>
            <a:noFill/>
          </a:ln>
        </p:spPr>
      </p:pic>
      <p:pic>
        <p:nvPicPr>
          <p:cNvPr id="198" name="Google Shape;198;g1d10f3c14af_0_164"/>
          <p:cNvPicPr preferRelativeResize="0"/>
          <p:nvPr/>
        </p:nvPicPr>
        <p:blipFill>
          <a:blip r:embed="rId4">
            <a:alphaModFix/>
          </a:blip>
          <a:stretch>
            <a:fillRect/>
          </a:stretch>
        </p:blipFill>
        <p:spPr>
          <a:xfrm>
            <a:off x="396823" y="3044970"/>
            <a:ext cx="968848" cy="879331"/>
          </a:xfrm>
          <a:prstGeom prst="rect">
            <a:avLst/>
          </a:prstGeom>
          <a:noFill/>
          <a:ln>
            <a:noFill/>
          </a:ln>
        </p:spPr>
      </p:pic>
      <p:sp>
        <p:nvSpPr>
          <p:cNvPr id="199" name="Google Shape;199;g1d10f3c14af_0_164"/>
          <p:cNvSpPr txBox="1"/>
          <p:nvPr/>
        </p:nvSpPr>
        <p:spPr>
          <a:xfrm>
            <a:off x="360000" y="1592988"/>
            <a:ext cx="5339400" cy="400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de-DE" sz="2000"/>
              <a:t>Endenergieverbrauch in Wohngebäuden:</a:t>
            </a:r>
            <a:endParaRPr sz="2000"/>
          </a:p>
        </p:txBody>
      </p:sp>
      <p:sp>
        <p:nvSpPr>
          <p:cNvPr id="200" name="Google Shape;200;g1d10f3c14af_0_164"/>
          <p:cNvSpPr txBox="1"/>
          <p:nvPr/>
        </p:nvSpPr>
        <p:spPr>
          <a:xfrm>
            <a:off x="1709100" y="2079434"/>
            <a:ext cx="3054900" cy="6465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endParaRPr sz="2000" b="1"/>
          </a:p>
          <a:p>
            <a:pPr marL="0" lvl="0" indent="0" algn="l" rtl="0">
              <a:spcBef>
                <a:spcPts val="0"/>
              </a:spcBef>
              <a:spcAft>
                <a:spcPts val="0"/>
              </a:spcAft>
              <a:buNone/>
            </a:pPr>
            <a:r>
              <a:rPr lang="de-DE" sz="2000" b="1">
                <a:solidFill>
                  <a:srgbClr val="C00000"/>
                </a:solidFill>
              </a:rPr>
              <a:t>80% Heizung</a:t>
            </a:r>
            <a:endParaRPr sz="2000" b="1">
              <a:solidFill>
                <a:srgbClr val="C00000"/>
              </a:solidFill>
            </a:endParaRPr>
          </a:p>
        </p:txBody>
      </p:sp>
      <p:sp>
        <p:nvSpPr>
          <p:cNvPr id="201" name="Google Shape;201;g1d10f3c14af_0_164"/>
          <p:cNvSpPr txBox="1"/>
          <p:nvPr/>
        </p:nvSpPr>
        <p:spPr>
          <a:xfrm>
            <a:off x="1709100" y="3211496"/>
            <a:ext cx="3054900" cy="4002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de-DE" sz="2000" b="1">
                <a:solidFill>
                  <a:srgbClr val="0B5394"/>
                </a:solidFill>
              </a:rPr>
              <a:t>18% Warmwasser</a:t>
            </a:r>
            <a:endParaRPr sz="2000" b="1">
              <a:solidFill>
                <a:srgbClr val="0B5394"/>
              </a:solidFill>
            </a:endParaRPr>
          </a:p>
        </p:txBody>
      </p:sp>
      <p:sp>
        <p:nvSpPr>
          <p:cNvPr id="202" name="Google Shape;202;g1d10f3c14af_0_164"/>
          <p:cNvSpPr txBox="1"/>
          <p:nvPr/>
        </p:nvSpPr>
        <p:spPr>
          <a:xfrm>
            <a:off x="1099500" y="3934650"/>
            <a:ext cx="4310700" cy="3693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de-DE" sz="1800">
                <a:solidFill>
                  <a:schemeClr val="dk1"/>
                </a:solidFill>
              </a:rPr>
              <a:t>… nur 2% entfallen auf Beleuchtung </a:t>
            </a:r>
            <a:endParaRPr sz="1800">
              <a:solidFill>
                <a:schemeClr val="dk1"/>
              </a:solidFill>
            </a:endParaRPr>
          </a:p>
        </p:txBody>
      </p:sp>
      <p:graphicFrame>
        <p:nvGraphicFramePr>
          <p:cNvPr id="203" name="Google Shape;203;g1d10f3c14af_0_164"/>
          <p:cNvGraphicFramePr/>
          <p:nvPr/>
        </p:nvGraphicFramePr>
        <p:xfrm>
          <a:off x="1838963" y="4723335"/>
          <a:ext cx="7620025" cy="1355700"/>
        </p:xfrm>
        <a:graphic>
          <a:graphicData uri="http://schemas.openxmlformats.org/drawingml/2006/table">
            <a:tbl>
              <a:tblPr>
                <a:noFill/>
                <a:tableStyleId>{ED4DDED0-51A7-4E89-9570-3DBACB48B7A9}</a:tableStyleId>
              </a:tblPr>
              <a:tblGrid>
                <a:gridCol w="3077750">
                  <a:extLst>
                    <a:ext uri="{9D8B030D-6E8A-4147-A177-3AD203B41FA5}">
                      <a16:colId xmlns:a16="http://schemas.microsoft.com/office/drawing/2014/main" val="20000"/>
                    </a:ext>
                  </a:extLst>
                </a:gridCol>
                <a:gridCol w="4542275">
                  <a:extLst>
                    <a:ext uri="{9D8B030D-6E8A-4147-A177-3AD203B41FA5}">
                      <a16:colId xmlns:a16="http://schemas.microsoft.com/office/drawing/2014/main" val="20001"/>
                    </a:ext>
                  </a:extLst>
                </a:gridCol>
              </a:tblGrid>
              <a:tr h="714250">
                <a:tc rowSpan="2">
                  <a:txBody>
                    <a:bodyPr/>
                    <a:lstStyle/>
                    <a:p>
                      <a:pPr marL="0" lvl="0" indent="0" algn="l" rtl="0">
                        <a:spcBef>
                          <a:spcPts val="0"/>
                        </a:spcBef>
                        <a:spcAft>
                          <a:spcPts val="0"/>
                        </a:spcAft>
                        <a:buNone/>
                      </a:pPr>
                      <a:r>
                        <a:rPr lang="de-DE" sz="1800">
                          <a:solidFill>
                            <a:schemeClr val="lt1"/>
                          </a:solidFill>
                        </a:rPr>
                        <a:t>Zwei Wege die THG-Emissionen von Heizungen und Warmwasser zu reduzieren: </a:t>
                      </a:r>
                      <a:endParaRPr sz="1800">
                        <a:solidFill>
                          <a:schemeClr val="lt1"/>
                        </a:solidFill>
                      </a:endParaRPr>
                    </a:p>
                  </a:txBody>
                  <a:tcPr marL="91425" marR="91425" marT="91425" marB="914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3D93C6"/>
                    </a:solidFill>
                  </a:tcPr>
                </a:tc>
                <a:tc>
                  <a:txBody>
                    <a:bodyPr/>
                    <a:lstStyle/>
                    <a:p>
                      <a:pPr marL="0" lvl="0" indent="0" algn="l" rtl="0">
                        <a:spcBef>
                          <a:spcPts val="0"/>
                        </a:spcBef>
                        <a:spcAft>
                          <a:spcPts val="0"/>
                        </a:spcAft>
                        <a:buNone/>
                      </a:pPr>
                      <a:r>
                        <a:rPr lang="de-DE" sz="1800"/>
                        <a:t>Verringerung des Energiebedarfs</a:t>
                      </a:r>
                      <a:endParaRPr sz="1800"/>
                    </a:p>
                  </a:txBody>
                  <a:tcPr marL="91425" marR="91425" marT="91425" marB="914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B6D7A8"/>
                    </a:solidFill>
                  </a:tcPr>
                </a:tc>
                <a:extLst>
                  <a:ext uri="{0D108BD9-81ED-4DB2-BD59-A6C34878D82A}">
                    <a16:rowId xmlns:a16="http://schemas.microsoft.com/office/drawing/2014/main" val="10000"/>
                  </a:ext>
                </a:extLst>
              </a:tr>
              <a:tr h="641450">
                <a:tc vMerge="1">
                  <a:txBody>
                    <a:bodyPr/>
                    <a:lstStyle/>
                    <a:p>
                      <a:endParaRPr lang="de-AU"/>
                    </a:p>
                  </a:txBody>
                  <a:tcPr/>
                </a:tc>
                <a:tc>
                  <a:txBody>
                    <a:bodyPr/>
                    <a:lstStyle/>
                    <a:p>
                      <a:pPr marL="0" lvl="0" indent="0" algn="l" rtl="0">
                        <a:spcBef>
                          <a:spcPts val="0"/>
                        </a:spcBef>
                        <a:spcAft>
                          <a:spcPts val="0"/>
                        </a:spcAft>
                        <a:buNone/>
                      </a:pPr>
                      <a:r>
                        <a:rPr lang="de-DE" sz="1800"/>
                        <a:t>Umstieg auf erneuerbare Energiequellen</a:t>
                      </a:r>
                      <a:endParaRPr sz="1800"/>
                    </a:p>
                  </a:txBody>
                  <a:tcPr marL="91425" marR="91425" marT="91425" marB="91425"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38761D">
                        <a:alpha val="71130"/>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1d728c74042_0_8"/>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5</a:t>
            </a:fld>
            <a:endParaRPr/>
          </a:p>
        </p:txBody>
      </p:sp>
      <p:sp>
        <p:nvSpPr>
          <p:cNvPr id="210" name="Google Shape;210;g1d728c74042_0_8"/>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Erneuerbare Energien:</a:t>
            </a:r>
            <a:br>
              <a:rPr lang="de-DE"/>
            </a:br>
            <a:r>
              <a:rPr lang="de-DE"/>
              <a:t>Entwicklung erneuerbare Energien</a:t>
            </a:r>
            <a:endParaRPr/>
          </a:p>
        </p:txBody>
      </p:sp>
      <p:sp>
        <p:nvSpPr>
          <p:cNvPr id="211" name="Google Shape;211;g1d728c74042_0_8"/>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12" name="Google Shape;212;g1d728c74042_0_8"/>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a:t>
            </a:r>
            <a:endParaRPr/>
          </a:p>
          <a:p>
            <a:pPr marL="35999" lvl="0" indent="-35999" algn="l" rtl="0">
              <a:lnSpc>
                <a:spcPct val="110000"/>
              </a:lnSpc>
              <a:spcBef>
                <a:spcPts val="0"/>
              </a:spcBef>
              <a:spcAft>
                <a:spcPts val="0"/>
              </a:spcAft>
              <a:buClr>
                <a:srgbClr val="888888"/>
              </a:buClr>
              <a:buSzPts val="1200"/>
              <a:buNone/>
            </a:pPr>
            <a:r>
              <a:rPr lang="de-DE"/>
              <a:t>UBA 2022</a:t>
            </a:r>
            <a:endParaRPr/>
          </a:p>
        </p:txBody>
      </p:sp>
      <p:sp>
        <p:nvSpPr>
          <p:cNvPr id="213" name="Google Shape;213;g1d728c74042_0_8"/>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214" name="Google Shape;214;g1d728c74042_0_8"/>
          <p:cNvSpPr/>
          <p:nvPr/>
        </p:nvSpPr>
        <p:spPr>
          <a:xfrm>
            <a:off x="172750" y="2334800"/>
            <a:ext cx="3612300" cy="28449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lvl="0" indent="-285750" algn="l" rtl="0">
              <a:spcBef>
                <a:spcPts val="0"/>
              </a:spcBef>
              <a:spcAft>
                <a:spcPts val="0"/>
              </a:spcAft>
              <a:buClr>
                <a:srgbClr val="941651"/>
              </a:buClr>
              <a:buSzPct val="120000"/>
              <a:buFont typeface="Arial" panose="020B0604020202020204" pitchFamily="34" charset="0"/>
              <a:buChar char="•"/>
            </a:pPr>
            <a:r>
              <a:rPr lang="de-DE" sz="1800" dirty="0">
                <a:solidFill>
                  <a:srgbClr val="C00000"/>
                </a:solidFill>
              </a:rPr>
              <a:t>Vergleichen Sie die Entwicklungen der erneuerbaren Energien in den Bereichen Strom, Wärme und Verkehr</a:t>
            </a:r>
            <a:endParaRPr sz="1800" dirty="0">
              <a:solidFill>
                <a:srgbClr val="C00000"/>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C00000"/>
                </a:solidFill>
              </a:rPr>
              <a:t>Wie kann Ihr Betrieb zur Umstellung auf erneuerbare Energien beitragen?</a:t>
            </a:r>
            <a:endParaRPr sz="1800" dirty="0">
              <a:solidFill>
                <a:srgbClr val="C00000"/>
              </a:solidFill>
            </a:endParaRPr>
          </a:p>
        </p:txBody>
      </p:sp>
      <p:pic>
        <p:nvPicPr>
          <p:cNvPr id="215" name="Google Shape;215;g1d728c74042_0_8"/>
          <p:cNvPicPr preferRelativeResize="0"/>
          <p:nvPr/>
        </p:nvPicPr>
        <p:blipFill>
          <a:blip r:embed="rId3">
            <a:alphaModFix/>
          </a:blip>
          <a:stretch>
            <a:fillRect/>
          </a:stretch>
        </p:blipFill>
        <p:spPr>
          <a:xfrm>
            <a:off x="3965125" y="1620534"/>
            <a:ext cx="8107526" cy="427342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206ad8a7381_0_2"/>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6</a:t>
            </a:fld>
            <a:endParaRPr/>
          </a:p>
        </p:txBody>
      </p:sp>
      <p:sp>
        <p:nvSpPr>
          <p:cNvPr id="222" name="Google Shape;222;g206ad8a7381_0_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Erneuerbare Energien:</a:t>
            </a:r>
            <a:br>
              <a:rPr lang="de-DE"/>
            </a:br>
            <a:r>
              <a:rPr lang="de-DE"/>
              <a:t>Wärme aus erneuerbaren Energien</a:t>
            </a:r>
            <a:endParaRPr/>
          </a:p>
        </p:txBody>
      </p:sp>
      <p:sp>
        <p:nvSpPr>
          <p:cNvPr id="223" name="Google Shape;223;g206ad8a7381_0_2"/>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24" name="Google Shape;224;g206ad8a7381_0_2"/>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a:t>
            </a:r>
            <a:endParaRPr/>
          </a:p>
          <a:p>
            <a:pPr marL="35999" lvl="0" indent="-35999" algn="l" rtl="0">
              <a:lnSpc>
                <a:spcPct val="110000"/>
              </a:lnSpc>
              <a:spcBef>
                <a:spcPts val="0"/>
              </a:spcBef>
              <a:spcAft>
                <a:spcPts val="0"/>
              </a:spcAft>
              <a:buClr>
                <a:srgbClr val="888888"/>
              </a:buClr>
              <a:buSzPts val="1200"/>
              <a:buNone/>
            </a:pPr>
            <a:r>
              <a:rPr lang="de-DE"/>
              <a:t>UBA 2022, tagesschau 2022</a:t>
            </a:r>
            <a:endParaRPr/>
          </a:p>
        </p:txBody>
      </p:sp>
      <p:sp>
        <p:nvSpPr>
          <p:cNvPr id="225" name="Google Shape;225;g206ad8a7381_0_2"/>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226" name="Google Shape;226;g206ad8a7381_0_2"/>
          <p:cNvSpPr/>
          <p:nvPr/>
        </p:nvSpPr>
        <p:spPr>
          <a:xfrm>
            <a:off x="7584175" y="3686350"/>
            <a:ext cx="4481100" cy="222713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lvl="0" indent="-285750" algn="l" rtl="0">
              <a:spcBef>
                <a:spcPts val="0"/>
              </a:spcBef>
              <a:spcAft>
                <a:spcPts val="0"/>
              </a:spcAft>
              <a:buClr>
                <a:srgbClr val="941651"/>
              </a:buClr>
              <a:buSzPct val="120000"/>
              <a:buFont typeface="Arial" panose="020B0604020202020204" pitchFamily="34" charset="0"/>
              <a:buChar char="•"/>
            </a:pPr>
            <a:r>
              <a:rPr lang="de-DE" sz="1800" dirty="0">
                <a:solidFill>
                  <a:srgbClr val="C00000"/>
                </a:solidFill>
              </a:rPr>
              <a:t>Diskutieren Sie Vor- und Nachteile von Holzheizsystemen</a:t>
            </a:r>
            <a:endParaRPr sz="1800" dirty="0">
              <a:solidFill>
                <a:srgbClr val="C00000"/>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C00000"/>
                </a:solidFill>
              </a:rPr>
              <a:t>Listen Sie Vor- und Nachteile von unterschiedlichen Wärmepumpen auf </a:t>
            </a:r>
            <a:endParaRPr sz="1800" dirty="0">
              <a:solidFill>
                <a:srgbClr val="C00000"/>
              </a:solidFill>
            </a:endParaRPr>
          </a:p>
          <a:p>
            <a:pPr marL="400050" marR="0" lvl="0" indent="-285750" algn="l" rtl="0">
              <a:lnSpc>
                <a:spcPct val="100000"/>
              </a:lnSpc>
              <a:spcBef>
                <a:spcPts val="0"/>
              </a:spcBef>
              <a:spcAft>
                <a:spcPts val="0"/>
              </a:spcAft>
              <a:buClr>
                <a:srgbClr val="941651"/>
              </a:buClr>
              <a:buSzPct val="120000"/>
              <a:buFont typeface="Arial" panose="020B0604020202020204" pitchFamily="34" charset="0"/>
              <a:buChar char="•"/>
            </a:pPr>
            <a:r>
              <a:rPr lang="de-DE" sz="1800" dirty="0">
                <a:solidFill>
                  <a:srgbClr val="C00000"/>
                </a:solidFill>
              </a:rPr>
              <a:t>Was braucht es Ihrer Meinung nach, um das Ziel der Bundesregierung zu erreichen?</a:t>
            </a:r>
            <a:endParaRPr sz="1800" dirty="0">
              <a:solidFill>
                <a:srgbClr val="C00000"/>
              </a:solidFill>
            </a:endParaRPr>
          </a:p>
        </p:txBody>
      </p:sp>
      <p:sp>
        <p:nvSpPr>
          <p:cNvPr id="227" name="Google Shape;227;g206ad8a7381_0_2"/>
          <p:cNvSpPr txBox="1"/>
          <p:nvPr/>
        </p:nvSpPr>
        <p:spPr>
          <a:xfrm>
            <a:off x="7864475" y="2297325"/>
            <a:ext cx="3834600" cy="101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de-DE" sz="2000"/>
              <a:t>Bundesregierung: jährlich sollen 500.000 neue Wärmepumpen installiert werden</a:t>
            </a:r>
            <a:endParaRPr sz="2000"/>
          </a:p>
        </p:txBody>
      </p:sp>
      <p:pic>
        <p:nvPicPr>
          <p:cNvPr id="228" name="Google Shape;228;g206ad8a7381_0_2" title="Chart"/>
          <p:cNvPicPr preferRelativeResize="0"/>
          <p:nvPr/>
        </p:nvPicPr>
        <p:blipFill>
          <a:blip r:embed="rId3">
            <a:alphaModFix/>
          </a:blip>
          <a:stretch>
            <a:fillRect/>
          </a:stretch>
        </p:blipFill>
        <p:spPr>
          <a:xfrm>
            <a:off x="152400" y="1412400"/>
            <a:ext cx="7279374" cy="450108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1d728c74042_0_26"/>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7</a:t>
            </a:fld>
            <a:endParaRPr/>
          </a:p>
        </p:txBody>
      </p:sp>
      <p:sp>
        <p:nvSpPr>
          <p:cNvPr id="235" name="Google Shape;235;g1d728c74042_0_26"/>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Energieeffizienz und Energiesparen:</a:t>
            </a:r>
            <a:br>
              <a:rPr lang="de-DE"/>
            </a:br>
            <a:r>
              <a:rPr lang="de-DE"/>
              <a:t>Reduktion des Energieverbrauchs</a:t>
            </a:r>
            <a:endParaRPr/>
          </a:p>
        </p:txBody>
      </p:sp>
      <p:sp>
        <p:nvSpPr>
          <p:cNvPr id="236" name="Google Shape;236;g1d728c74042_0_26"/>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37" name="Google Shape;237;g1d728c74042_0_26"/>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a:t>
            </a:r>
            <a:endParaRPr/>
          </a:p>
          <a:p>
            <a:pPr marL="35999" lvl="0" indent="-35999" algn="l" rtl="0">
              <a:lnSpc>
                <a:spcPct val="110000"/>
              </a:lnSpc>
              <a:spcBef>
                <a:spcPts val="0"/>
              </a:spcBef>
              <a:spcAft>
                <a:spcPts val="0"/>
              </a:spcAft>
              <a:buClr>
                <a:srgbClr val="888888"/>
              </a:buClr>
              <a:buSzPts val="1200"/>
              <a:buNone/>
            </a:pPr>
            <a:r>
              <a:rPr lang="de-DE"/>
              <a:t>VDI o.J., Bitkom 2021</a:t>
            </a:r>
            <a:endParaRPr/>
          </a:p>
        </p:txBody>
      </p:sp>
      <p:sp>
        <p:nvSpPr>
          <p:cNvPr id="238" name="Google Shape;238;g1d728c74042_0_26"/>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pic>
        <p:nvPicPr>
          <p:cNvPr id="239" name="Google Shape;239;g1d728c74042_0_26"/>
          <p:cNvPicPr preferRelativeResize="0"/>
          <p:nvPr/>
        </p:nvPicPr>
        <p:blipFill>
          <a:blip r:embed="rId3">
            <a:alphaModFix/>
          </a:blip>
          <a:stretch>
            <a:fillRect/>
          </a:stretch>
        </p:blipFill>
        <p:spPr>
          <a:xfrm>
            <a:off x="6303499" y="3939650"/>
            <a:ext cx="1802725" cy="1802725"/>
          </a:xfrm>
          <a:prstGeom prst="rect">
            <a:avLst/>
          </a:prstGeom>
          <a:noFill/>
          <a:ln>
            <a:noFill/>
          </a:ln>
        </p:spPr>
      </p:pic>
      <p:sp>
        <p:nvSpPr>
          <p:cNvPr id="240" name="Google Shape;240;g1d728c74042_0_26"/>
          <p:cNvSpPr/>
          <p:nvPr/>
        </p:nvSpPr>
        <p:spPr>
          <a:xfrm>
            <a:off x="5712031" y="1447204"/>
            <a:ext cx="6272369" cy="2447425"/>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dirty="0">
                <a:solidFill>
                  <a:srgbClr val="941651"/>
                </a:solidFill>
              </a:rPr>
              <a:t>Erstellen Sie eine Liste mit Anlagenparametern, die häufig ineffizient eingestellt sind.   </a:t>
            </a:r>
            <a:endParaRPr sz="1800" dirty="0">
              <a:solidFill>
                <a:srgbClr val="941651"/>
              </a:solidFill>
            </a:endParaRPr>
          </a:p>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dirty="0">
                <a:solidFill>
                  <a:srgbClr val="941651"/>
                </a:solidFill>
              </a:rPr>
              <a:t>Wie können Sie in Ihrem Beruf zu einem effizienten Nutzungsverhalten beitragen?</a:t>
            </a:r>
            <a:endParaRPr sz="1800" dirty="0">
              <a:solidFill>
                <a:srgbClr val="941651"/>
              </a:solidFill>
            </a:endParaRPr>
          </a:p>
          <a:p>
            <a:pPr marL="400050" marR="0" lvl="0" indent="-285750" algn="l" rtl="0">
              <a:lnSpc>
                <a:spcPct val="100000"/>
              </a:lnSpc>
              <a:spcBef>
                <a:spcPts val="0"/>
              </a:spcBef>
              <a:spcAft>
                <a:spcPts val="0"/>
              </a:spcAft>
              <a:buClr>
                <a:srgbClr val="941651"/>
              </a:buClr>
              <a:buSzPts val="1800"/>
              <a:buFont typeface="Arial" panose="020B0604020202020204" pitchFamily="34" charset="0"/>
              <a:buChar char="•"/>
            </a:pPr>
            <a:r>
              <a:rPr lang="de-DE" sz="1800" dirty="0">
                <a:solidFill>
                  <a:srgbClr val="941651"/>
                </a:solidFill>
              </a:rPr>
              <a:t>Ermitteln Sie die CO₂-Emissionen bei unterschiedlichen Raumtemperaturen u.Ä. für verschiedene Energieträger mit dem Rechner des UBA</a:t>
            </a:r>
            <a:endParaRPr sz="1800" dirty="0">
              <a:solidFill>
                <a:srgbClr val="941651"/>
              </a:solidFill>
            </a:endParaRPr>
          </a:p>
        </p:txBody>
      </p:sp>
      <p:sp>
        <p:nvSpPr>
          <p:cNvPr id="241" name="Google Shape;241;g1d728c74042_0_26"/>
          <p:cNvSpPr txBox="1"/>
          <p:nvPr/>
        </p:nvSpPr>
        <p:spPr>
          <a:xfrm>
            <a:off x="207600" y="1641275"/>
            <a:ext cx="5034300" cy="1313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2000" b="1">
                <a:solidFill>
                  <a:schemeClr val="dk1"/>
                </a:solidFill>
              </a:rPr>
              <a:t>Austausch alter Geräte</a:t>
            </a:r>
            <a:endParaRPr sz="2000" b="1">
              <a:solidFill>
                <a:schemeClr val="dk1"/>
              </a:solidFill>
            </a:endParaRPr>
          </a:p>
          <a:p>
            <a:pPr marL="457200" lvl="0" indent="-342900" algn="l" rtl="0">
              <a:spcBef>
                <a:spcPts val="0"/>
              </a:spcBef>
              <a:spcAft>
                <a:spcPts val="0"/>
              </a:spcAft>
              <a:buClr>
                <a:schemeClr val="dk1"/>
              </a:buClr>
              <a:buSzPts val="1800"/>
              <a:buChar char="●"/>
            </a:pPr>
            <a:r>
              <a:rPr lang="de-DE" sz="1800">
                <a:solidFill>
                  <a:schemeClr val="dk1"/>
                </a:solidFill>
              </a:rPr>
              <a:t>Viele Heizungsanlagen in Deutschland sind älter als 20 Jahre und sehr ineffizient und/oder überdimensioniert</a:t>
            </a:r>
            <a:endParaRPr sz="1800">
              <a:solidFill>
                <a:schemeClr val="dk1"/>
              </a:solidFill>
            </a:endParaRPr>
          </a:p>
          <a:p>
            <a:pPr marL="0" lvl="0" indent="0" algn="l" rtl="0">
              <a:spcBef>
                <a:spcPts val="0"/>
              </a:spcBef>
              <a:spcAft>
                <a:spcPts val="0"/>
              </a:spcAft>
              <a:buNone/>
            </a:pPr>
            <a:endParaRPr sz="2000" b="1">
              <a:solidFill>
                <a:schemeClr val="dk1"/>
              </a:solidFill>
            </a:endParaRPr>
          </a:p>
        </p:txBody>
      </p:sp>
      <p:sp>
        <p:nvSpPr>
          <p:cNvPr id="242" name="Google Shape;242;g1d728c74042_0_26"/>
          <p:cNvSpPr txBox="1"/>
          <p:nvPr/>
        </p:nvSpPr>
        <p:spPr>
          <a:xfrm>
            <a:off x="207600" y="2861287"/>
            <a:ext cx="5410500" cy="15084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de-DE" sz="2000" b="1">
                <a:solidFill>
                  <a:schemeClr val="dk1"/>
                </a:solidFill>
              </a:rPr>
              <a:t>Optimierung von Anlageneinstellungen</a:t>
            </a:r>
            <a:endParaRPr sz="2000" b="1">
              <a:solidFill>
                <a:schemeClr val="dk1"/>
              </a:solidFill>
            </a:endParaRPr>
          </a:p>
          <a:p>
            <a:pPr marL="457200" lvl="0" indent="-342900" algn="l" rtl="0">
              <a:spcBef>
                <a:spcPts val="0"/>
              </a:spcBef>
              <a:spcAft>
                <a:spcPts val="0"/>
              </a:spcAft>
              <a:buClr>
                <a:schemeClr val="dk1"/>
              </a:buClr>
              <a:buSzPts val="1800"/>
              <a:buChar char="●"/>
            </a:pPr>
            <a:r>
              <a:rPr lang="de-DE" sz="1800">
                <a:solidFill>
                  <a:schemeClr val="dk1"/>
                </a:solidFill>
              </a:rPr>
              <a:t>Viele Anlagen sind nicht optimal eingestellt </a:t>
            </a:r>
            <a:endParaRPr sz="1800">
              <a:solidFill>
                <a:schemeClr val="dk1"/>
              </a:solidFill>
            </a:endParaRPr>
          </a:p>
          <a:p>
            <a:pPr marL="457200" lvl="0" indent="-342900" algn="l" rtl="0">
              <a:spcBef>
                <a:spcPts val="0"/>
              </a:spcBef>
              <a:spcAft>
                <a:spcPts val="0"/>
              </a:spcAft>
              <a:buClr>
                <a:schemeClr val="dk1"/>
              </a:buClr>
              <a:buSzPts val="1800"/>
              <a:buChar char="●"/>
            </a:pPr>
            <a:r>
              <a:rPr lang="de-DE" sz="1800">
                <a:solidFill>
                  <a:schemeClr val="dk1"/>
                </a:solidFill>
              </a:rPr>
              <a:t>Auch  nachrüsten mit modernen Anlagenteilen oder mit digitalen Elementen können die Effizienz erhöhen</a:t>
            </a:r>
            <a:endParaRPr sz="1800">
              <a:solidFill>
                <a:schemeClr val="dk1"/>
              </a:solidFill>
            </a:endParaRPr>
          </a:p>
        </p:txBody>
      </p:sp>
      <p:sp>
        <p:nvSpPr>
          <p:cNvPr id="243" name="Google Shape;243;g1d728c74042_0_26"/>
          <p:cNvSpPr txBox="1"/>
          <p:nvPr/>
        </p:nvSpPr>
        <p:spPr>
          <a:xfrm>
            <a:off x="207600" y="4483300"/>
            <a:ext cx="5736000" cy="12315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de-DE" sz="2000" b="1">
                <a:solidFill>
                  <a:schemeClr val="dk1"/>
                </a:solidFill>
              </a:rPr>
              <a:t>Nutzungsverhalten</a:t>
            </a:r>
            <a:endParaRPr sz="2000" b="1">
              <a:solidFill>
                <a:schemeClr val="dk1"/>
              </a:solidFill>
            </a:endParaRPr>
          </a:p>
          <a:p>
            <a:pPr marL="457200" lvl="0" indent="-342900" algn="l" rtl="0">
              <a:spcBef>
                <a:spcPts val="0"/>
              </a:spcBef>
              <a:spcAft>
                <a:spcPts val="0"/>
              </a:spcAft>
              <a:buClr>
                <a:schemeClr val="dk1"/>
              </a:buClr>
              <a:buSzPts val="1800"/>
              <a:buChar char="●"/>
            </a:pPr>
            <a:r>
              <a:rPr lang="de-DE" sz="1800">
                <a:solidFill>
                  <a:schemeClr val="dk1"/>
                </a:solidFill>
              </a:rPr>
              <a:t>Nutzungsverhalten, z.B. Lüftungsverhalten, trägt erheblich zur Energieeffizienz bei</a:t>
            </a:r>
            <a:endParaRPr sz="1800">
              <a:solidFill>
                <a:schemeClr val="dk1"/>
              </a:solidFill>
            </a:endParaRPr>
          </a:p>
          <a:p>
            <a:pPr marL="457200" lvl="0" indent="-342900" algn="l" rtl="0">
              <a:spcBef>
                <a:spcPts val="0"/>
              </a:spcBef>
              <a:spcAft>
                <a:spcPts val="0"/>
              </a:spcAft>
              <a:buClr>
                <a:schemeClr val="dk1"/>
              </a:buClr>
              <a:buSzPts val="1800"/>
              <a:buChar char="●"/>
            </a:pPr>
            <a:r>
              <a:rPr lang="de-DE" sz="1800">
                <a:solidFill>
                  <a:schemeClr val="dk1"/>
                </a:solidFill>
              </a:rPr>
              <a:t>Automation (z.B. von Temperatureinstellungen) </a:t>
            </a:r>
            <a:endParaRPr sz="1800">
              <a:solidFill>
                <a:schemeClr val="dk1"/>
              </a:solidFill>
            </a:endParaRPr>
          </a:p>
        </p:txBody>
      </p:sp>
      <p:sp>
        <p:nvSpPr>
          <p:cNvPr id="244" name="Google Shape;244;g1d728c74042_0_26"/>
          <p:cNvSpPr/>
          <p:nvPr/>
        </p:nvSpPr>
        <p:spPr>
          <a:xfrm>
            <a:off x="5951288" y="5430800"/>
            <a:ext cx="2541000" cy="646500"/>
          </a:xfrm>
          <a:prstGeom prst="flowChartAlternateProcess">
            <a:avLst/>
          </a:prstGeom>
          <a:solidFill>
            <a:srgbClr val="00B050"/>
          </a:solidFill>
          <a:ln w="9525" cap="flat"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de-DE" sz="1800" b="1">
                <a:solidFill>
                  <a:schemeClr val="lt1"/>
                </a:solidFill>
              </a:rPr>
              <a:t>Gebäudeautomation/digitale Heizung</a:t>
            </a:r>
            <a:endParaRPr sz="1800" b="1">
              <a:solidFill>
                <a:schemeClr val="lt1"/>
              </a:solidFill>
            </a:endParaRPr>
          </a:p>
        </p:txBody>
      </p:sp>
      <p:sp>
        <p:nvSpPr>
          <p:cNvPr id="245" name="Google Shape;245;g1d728c74042_0_26"/>
          <p:cNvSpPr txBox="1"/>
          <p:nvPr/>
        </p:nvSpPr>
        <p:spPr>
          <a:xfrm>
            <a:off x="8313725" y="4132375"/>
            <a:ext cx="3834600" cy="1233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800" i="1">
                <a:solidFill>
                  <a:schemeClr val="dk1"/>
                </a:solidFill>
              </a:rPr>
              <a:t>Ein ambitionierter Ausbau von Gebäudeautomation könnte 2030 bis zu 10 Millionen Tonnen CO</a:t>
            </a:r>
            <a:r>
              <a:rPr lang="de-DE" sz="1800" i="1" baseline="-25000">
                <a:solidFill>
                  <a:schemeClr val="dk1"/>
                </a:solidFill>
              </a:rPr>
              <a:t>2</a:t>
            </a:r>
            <a:r>
              <a:rPr lang="de-DE" sz="1800" i="1">
                <a:solidFill>
                  <a:schemeClr val="dk1"/>
                </a:solidFill>
              </a:rPr>
              <a:t> einsparen</a:t>
            </a:r>
            <a:endParaRPr sz="2000" b="1" i="1">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2045c16c9fa_0_0"/>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8</a:t>
            </a:fld>
            <a:endParaRPr/>
          </a:p>
        </p:txBody>
      </p:sp>
      <p:sp>
        <p:nvSpPr>
          <p:cNvPr id="252" name="Google Shape;252;g2045c16c9fa_0_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Klimaschutz im Gebäudesektor:</a:t>
            </a:r>
            <a:br>
              <a:rPr lang="de-DE"/>
            </a:br>
            <a:r>
              <a:rPr lang="de-DE"/>
              <a:t>Nachhaltig planen und bauen </a:t>
            </a:r>
            <a:endParaRPr/>
          </a:p>
        </p:txBody>
      </p:sp>
      <p:sp>
        <p:nvSpPr>
          <p:cNvPr id="253" name="Google Shape;253;g2045c16c9fa_0_0"/>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54" name="Google Shape;254;g2045c16c9fa_0_0"/>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Quelle: </a:t>
            </a:r>
            <a:endParaRPr/>
          </a:p>
          <a:p>
            <a:pPr marL="35999" lvl="0" indent="-35999" algn="l" rtl="0">
              <a:lnSpc>
                <a:spcPct val="110000"/>
              </a:lnSpc>
              <a:spcBef>
                <a:spcPts val="0"/>
              </a:spcBef>
              <a:spcAft>
                <a:spcPts val="0"/>
              </a:spcAft>
              <a:buClr>
                <a:srgbClr val="888888"/>
              </a:buClr>
              <a:buSzPts val="1200"/>
              <a:buNone/>
            </a:pPr>
            <a:r>
              <a:rPr lang="de-DE"/>
              <a:t>WWF 2022</a:t>
            </a:r>
            <a:endParaRPr/>
          </a:p>
        </p:txBody>
      </p:sp>
      <p:sp>
        <p:nvSpPr>
          <p:cNvPr id="255" name="Google Shape;255;g2045c16c9fa_0_0"/>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256" name="Google Shape;256;g2045c16c9fa_0_0"/>
          <p:cNvSpPr/>
          <p:nvPr/>
        </p:nvSpPr>
        <p:spPr>
          <a:xfrm>
            <a:off x="495743" y="3659176"/>
            <a:ext cx="4443300" cy="21534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00050" marR="0" lvl="0" indent="-285750" algn="l" rtl="0">
              <a:lnSpc>
                <a:spcPct val="100000"/>
              </a:lnSpc>
              <a:spcBef>
                <a:spcPts val="400"/>
              </a:spcBef>
              <a:spcAft>
                <a:spcPts val="0"/>
              </a:spcAft>
              <a:buClr>
                <a:srgbClr val="941651"/>
              </a:buClr>
              <a:buSzPts val="1800"/>
              <a:buFont typeface="Arial" panose="020B0604020202020204" pitchFamily="34" charset="0"/>
              <a:buChar char="•"/>
            </a:pPr>
            <a:r>
              <a:rPr lang="de-DE" sz="1800" dirty="0">
                <a:solidFill>
                  <a:srgbClr val="941651"/>
                </a:solidFill>
              </a:rPr>
              <a:t>Wie können Sie in Ihrem Beruf zu einer nachhaltigen Gebäudeplanung beitragen?</a:t>
            </a:r>
            <a:endParaRPr sz="1800" dirty="0">
              <a:solidFill>
                <a:srgbClr val="941651"/>
              </a:solidFill>
            </a:endParaRPr>
          </a:p>
          <a:p>
            <a:pPr marL="400050" marR="0" lvl="0" indent="-285750" algn="l" rtl="0">
              <a:lnSpc>
                <a:spcPct val="100000"/>
              </a:lnSpc>
              <a:spcBef>
                <a:spcPts val="400"/>
              </a:spcBef>
              <a:spcAft>
                <a:spcPts val="0"/>
              </a:spcAft>
              <a:buClr>
                <a:srgbClr val="941651"/>
              </a:buClr>
              <a:buSzPts val="1800"/>
              <a:buFont typeface="Arial" panose="020B0604020202020204" pitchFamily="34" charset="0"/>
              <a:buChar char="•"/>
            </a:pPr>
            <a:r>
              <a:rPr lang="de-DE" sz="1800" dirty="0">
                <a:solidFill>
                  <a:srgbClr val="941651"/>
                </a:solidFill>
              </a:rPr>
              <a:t>Wie kann Um- und Weiternutzung durch langfristige Anlagenplanung vereinfacht werden?</a:t>
            </a:r>
            <a:endParaRPr sz="1800" dirty="0">
              <a:solidFill>
                <a:srgbClr val="941651"/>
              </a:solidFill>
            </a:endParaRPr>
          </a:p>
        </p:txBody>
      </p:sp>
      <p:sp>
        <p:nvSpPr>
          <p:cNvPr id="257" name="Google Shape;257;g2045c16c9fa_0_0"/>
          <p:cNvSpPr txBox="1"/>
          <p:nvPr/>
        </p:nvSpPr>
        <p:spPr>
          <a:xfrm>
            <a:off x="211450" y="1514738"/>
            <a:ext cx="5437200" cy="18897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2000" b="1" dirty="0">
                <a:solidFill>
                  <a:schemeClr val="dk1"/>
                </a:solidFill>
              </a:rPr>
              <a:t>Graue Energie in Gebäuden: </a:t>
            </a:r>
            <a:r>
              <a:rPr lang="de-DE" sz="1800" dirty="0">
                <a:solidFill>
                  <a:schemeClr val="dk1"/>
                </a:solidFill>
              </a:rPr>
              <a:t>Energie, die </a:t>
            </a:r>
            <a:endParaRPr sz="1800" dirty="0">
              <a:solidFill>
                <a:schemeClr val="dk1"/>
              </a:solidFill>
            </a:endParaRPr>
          </a:p>
          <a:p>
            <a:pPr marL="0" lvl="0" indent="0" algn="l" rtl="0">
              <a:spcBef>
                <a:spcPts val="0"/>
              </a:spcBef>
              <a:spcAft>
                <a:spcPts val="0"/>
              </a:spcAft>
              <a:buNone/>
            </a:pPr>
            <a:r>
              <a:rPr lang="de-DE" sz="1800" dirty="0">
                <a:solidFill>
                  <a:schemeClr val="dk1"/>
                </a:solidFill>
              </a:rPr>
              <a:t>für Bau und Rückbau benötigt wird, z.B.:</a:t>
            </a:r>
            <a:endParaRPr sz="1800" dirty="0">
              <a:solidFill>
                <a:schemeClr val="dk1"/>
              </a:solidFill>
            </a:endParaRPr>
          </a:p>
          <a:p>
            <a:pPr marL="457200" lvl="0" indent="-342900" algn="l" rtl="0">
              <a:spcBef>
                <a:spcPts val="200"/>
              </a:spcBef>
              <a:spcAft>
                <a:spcPts val="0"/>
              </a:spcAft>
              <a:buClr>
                <a:schemeClr val="dk1"/>
              </a:buClr>
              <a:buSzPts val="1800"/>
              <a:buChar char="●"/>
            </a:pPr>
            <a:r>
              <a:rPr lang="de-DE" sz="1800" dirty="0">
                <a:solidFill>
                  <a:schemeClr val="dk1"/>
                </a:solidFill>
              </a:rPr>
              <a:t>Produktion von Materialien</a:t>
            </a:r>
            <a:endParaRPr sz="1800" dirty="0">
              <a:solidFill>
                <a:schemeClr val="dk1"/>
              </a:solidFill>
            </a:endParaRPr>
          </a:p>
          <a:p>
            <a:pPr marL="457200" lvl="0" indent="-342900" algn="l" rtl="0">
              <a:spcBef>
                <a:spcPts val="0"/>
              </a:spcBef>
              <a:spcAft>
                <a:spcPts val="0"/>
              </a:spcAft>
              <a:buClr>
                <a:schemeClr val="dk1"/>
              </a:buClr>
              <a:buSzPts val="1800"/>
              <a:buChar char="●"/>
            </a:pPr>
            <a:r>
              <a:rPr lang="de-DE" sz="1800" dirty="0">
                <a:solidFill>
                  <a:schemeClr val="dk1"/>
                </a:solidFill>
              </a:rPr>
              <a:t>Transport</a:t>
            </a:r>
            <a:endParaRPr sz="1800" dirty="0">
              <a:solidFill>
                <a:schemeClr val="dk1"/>
              </a:solidFill>
            </a:endParaRPr>
          </a:p>
          <a:p>
            <a:pPr marL="457200" lvl="0" indent="-342900" algn="l" rtl="0">
              <a:spcBef>
                <a:spcPts val="0"/>
              </a:spcBef>
              <a:spcAft>
                <a:spcPts val="0"/>
              </a:spcAft>
              <a:buClr>
                <a:schemeClr val="dk1"/>
              </a:buClr>
              <a:buSzPts val="1800"/>
              <a:buChar char="●"/>
            </a:pPr>
            <a:r>
              <a:rPr lang="de-DE" sz="1800" dirty="0">
                <a:solidFill>
                  <a:schemeClr val="dk1"/>
                </a:solidFill>
              </a:rPr>
              <a:t>Entsorgung</a:t>
            </a:r>
            <a:endParaRPr sz="2000" b="1" dirty="0">
              <a:solidFill>
                <a:schemeClr val="dk1"/>
              </a:solidFill>
            </a:endParaRPr>
          </a:p>
        </p:txBody>
      </p:sp>
      <p:sp>
        <p:nvSpPr>
          <p:cNvPr id="258" name="Google Shape;258;g2045c16c9fa_0_0"/>
          <p:cNvSpPr/>
          <p:nvPr/>
        </p:nvSpPr>
        <p:spPr>
          <a:xfrm>
            <a:off x="5468825" y="4373450"/>
            <a:ext cx="3414300" cy="1605900"/>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800" i="1">
                <a:solidFill>
                  <a:srgbClr val="FFFFFF"/>
                </a:solidFill>
              </a:rPr>
              <a:t>Die durchschnittliche </a:t>
            </a:r>
            <a:r>
              <a:rPr lang="de-DE" sz="1800" b="1" i="1">
                <a:solidFill>
                  <a:srgbClr val="FFFFFF"/>
                </a:solidFill>
              </a:rPr>
              <a:t>Wohnfläche pro Kopf</a:t>
            </a:r>
            <a:r>
              <a:rPr lang="de-DE" sz="1800" i="1">
                <a:solidFill>
                  <a:srgbClr val="FFFFFF"/>
                </a:solidFill>
              </a:rPr>
              <a:t> ist zwischen 1991 und 2020 von </a:t>
            </a:r>
            <a:r>
              <a:rPr lang="de-DE" sz="1800" b="1" i="1">
                <a:solidFill>
                  <a:srgbClr val="FFFFFF"/>
                </a:solidFill>
              </a:rPr>
              <a:t>35 auf 48 m</a:t>
            </a:r>
            <a:r>
              <a:rPr lang="de-DE" sz="1800" b="1" i="1" baseline="30000">
                <a:solidFill>
                  <a:srgbClr val="FFFFFF"/>
                </a:solidFill>
              </a:rPr>
              <a:t>2 </a:t>
            </a:r>
            <a:r>
              <a:rPr lang="de-DE" sz="1800" i="1">
                <a:solidFill>
                  <a:srgbClr val="FFFFFF"/>
                </a:solidFill>
              </a:rPr>
              <a:t>gestiegen</a:t>
            </a:r>
            <a:endParaRPr sz="1800">
              <a:solidFill>
                <a:srgbClr val="941651"/>
              </a:solidFill>
            </a:endParaRPr>
          </a:p>
        </p:txBody>
      </p:sp>
      <p:sp>
        <p:nvSpPr>
          <p:cNvPr id="259" name="Google Shape;259;g2045c16c9fa_0_0"/>
          <p:cNvSpPr/>
          <p:nvPr/>
        </p:nvSpPr>
        <p:spPr>
          <a:xfrm>
            <a:off x="6528175" y="1511875"/>
            <a:ext cx="3834600" cy="1529700"/>
          </a:xfrm>
          <a:prstGeom prst="roundRect">
            <a:avLst>
              <a:gd name="adj" fmla="val 16667"/>
            </a:avLst>
          </a:prstGeom>
          <a:solidFill>
            <a:srgbClr val="3D93C6"/>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None/>
            </a:pPr>
            <a:r>
              <a:rPr lang="de-DE" sz="1800" i="1">
                <a:solidFill>
                  <a:srgbClr val="FFFFFF"/>
                </a:solidFill>
              </a:rPr>
              <a:t>Wird Nutzungsphase und Bau/Rückbau betrachtet, macht der </a:t>
            </a:r>
            <a:r>
              <a:rPr lang="de-DE" sz="1800" b="1" i="1">
                <a:solidFill>
                  <a:srgbClr val="FFFFFF"/>
                </a:solidFill>
              </a:rPr>
              <a:t>Gebäudesektor ein Drittel </a:t>
            </a:r>
            <a:r>
              <a:rPr lang="de-DE" sz="1800" i="1">
                <a:solidFill>
                  <a:srgbClr val="FFFFFF"/>
                </a:solidFill>
              </a:rPr>
              <a:t>der gesamten </a:t>
            </a:r>
            <a:r>
              <a:rPr lang="de-DE" sz="1800" b="1" i="1">
                <a:solidFill>
                  <a:srgbClr val="FFFFFF"/>
                </a:solidFill>
              </a:rPr>
              <a:t>THG-Emissionen</a:t>
            </a:r>
            <a:r>
              <a:rPr lang="de-DE" sz="1800" i="1">
                <a:solidFill>
                  <a:srgbClr val="FFFFFF"/>
                </a:solidFill>
              </a:rPr>
              <a:t> aus</a:t>
            </a:r>
            <a:endParaRPr sz="1800">
              <a:solidFill>
                <a:srgbClr val="941651"/>
              </a:solidFill>
            </a:endParaRPr>
          </a:p>
        </p:txBody>
      </p:sp>
      <p:sp>
        <p:nvSpPr>
          <p:cNvPr id="260" name="Google Shape;260;g2045c16c9fa_0_0"/>
          <p:cNvSpPr txBox="1"/>
          <p:nvPr/>
        </p:nvSpPr>
        <p:spPr>
          <a:xfrm>
            <a:off x="8777700" y="3128624"/>
            <a:ext cx="3414300" cy="2988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2000" b="1" dirty="0">
                <a:solidFill>
                  <a:schemeClr val="dk1"/>
                </a:solidFill>
              </a:rPr>
              <a:t>Nachhaltig planen und   (um-)bauen:</a:t>
            </a:r>
            <a:endParaRPr sz="2000" b="1" dirty="0">
              <a:solidFill>
                <a:schemeClr val="dk1"/>
              </a:solidFill>
            </a:endParaRPr>
          </a:p>
          <a:p>
            <a:pPr marL="533400" lvl="0" indent="-261938" algn="l" rtl="0">
              <a:spcBef>
                <a:spcPts val="200"/>
              </a:spcBef>
              <a:spcAft>
                <a:spcPts val="0"/>
              </a:spcAft>
              <a:buClr>
                <a:schemeClr val="dk1"/>
              </a:buClr>
              <a:buSzPts val="1800"/>
              <a:buChar char="●"/>
              <a:tabLst>
                <a:tab pos="485775" algn="l"/>
              </a:tabLst>
            </a:pPr>
            <a:r>
              <a:rPr lang="de-DE" sz="1800" dirty="0">
                <a:solidFill>
                  <a:schemeClr val="dk1"/>
                </a:solidFill>
              </a:rPr>
              <a:t>Sanieren</a:t>
            </a:r>
            <a:endParaRPr sz="1800" dirty="0">
              <a:solidFill>
                <a:schemeClr val="dk1"/>
              </a:solidFill>
            </a:endParaRPr>
          </a:p>
          <a:p>
            <a:pPr marL="533400" lvl="0" indent="-261938" algn="l" rtl="0">
              <a:spcBef>
                <a:spcPts val="0"/>
              </a:spcBef>
              <a:spcAft>
                <a:spcPts val="0"/>
              </a:spcAft>
              <a:buClr>
                <a:schemeClr val="dk1"/>
              </a:buClr>
              <a:buSzPts val="1800"/>
              <a:buChar char="●"/>
              <a:tabLst>
                <a:tab pos="485775" algn="l"/>
              </a:tabLst>
            </a:pPr>
            <a:r>
              <a:rPr lang="de-DE" sz="1800" dirty="0">
                <a:solidFill>
                  <a:schemeClr val="dk1"/>
                </a:solidFill>
              </a:rPr>
              <a:t>Lange Nutzungsdauer planen</a:t>
            </a:r>
            <a:endParaRPr sz="1800" dirty="0">
              <a:solidFill>
                <a:schemeClr val="dk1"/>
              </a:solidFill>
            </a:endParaRPr>
          </a:p>
          <a:p>
            <a:pPr marL="533400" lvl="0" indent="-261938" algn="l" rtl="0">
              <a:spcBef>
                <a:spcPts val="0"/>
              </a:spcBef>
              <a:spcAft>
                <a:spcPts val="0"/>
              </a:spcAft>
              <a:buClr>
                <a:schemeClr val="dk1"/>
              </a:buClr>
              <a:buSzPts val="1800"/>
              <a:buChar char="●"/>
              <a:tabLst>
                <a:tab pos="485775" algn="l"/>
              </a:tabLst>
            </a:pPr>
            <a:r>
              <a:rPr lang="de-DE" sz="1800" dirty="0">
                <a:solidFill>
                  <a:schemeClr val="dk1"/>
                </a:solidFill>
              </a:rPr>
              <a:t>Umnutzung ermöglichen</a:t>
            </a:r>
            <a:endParaRPr sz="1800" dirty="0">
              <a:solidFill>
                <a:schemeClr val="dk1"/>
              </a:solidFill>
            </a:endParaRPr>
          </a:p>
          <a:p>
            <a:pPr marL="533400" lvl="0" indent="-261938" algn="l" rtl="0">
              <a:spcBef>
                <a:spcPts val="0"/>
              </a:spcBef>
              <a:spcAft>
                <a:spcPts val="0"/>
              </a:spcAft>
              <a:buClr>
                <a:schemeClr val="dk1"/>
              </a:buClr>
              <a:buSzPts val="1800"/>
              <a:buChar char="●"/>
              <a:tabLst>
                <a:tab pos="485775" algn="l"/>
              </a:tabLst>
            </a:pPr>
            <a:r>
              <a:rPr lang="de-DE" sz="1800" dirty="0">
                <a:solidFill>
                  <a:schemeClr val="dk1"/>
                </a:solidFill>
              </a:rPr>
              <a:t>Im Neubau langfristig und zirkulär planen</a:t>
            </a:r>
            <a:endParaRPr sz="1800" dirty="0">
              <a:solidFill>
                <a:schemeClr val="dk1"/>
              </a:solidFill>
            </a:endParaRPr>
          </a:p>
          <a:p>
            <a:pPr marL="533400" lvl="0" indent="-261938" algn="l" rtl="0">
              <a:spcBef>
                <a:spcPts val="0"/>
              </a:spcBef>
              <a:spcAft>
                <a:spcPts val="0"/>
              </a:spcAft>
              <a:buClr>
                <a:schemeClr val="dk1"/>
              </a:buClr>
              <a:buSzPts val="1800"/>
              <a:buChar char="●"/>
              <a:tabLst>
                <a:tab pos="485775" algn="l"/>
              </a:tabLst>
            </a:pPr>
            <a:r>
              <a:rPr lang="de-DE" sz="1800" dirty="0">
                <a:solidFill>
                  <a:schemeClr val="dk1"/>
                </a:solidFill>
              </a:rPr>
              <a:t>Rückbau/</a:t>
            </a:r>
            <a:r>
              <a:rPr lang="de-DE" sz="1800" dirty="0" err="1">
                <a:solidFill>
                  <a:schemeClr val="dk1"/>
                </a:solidFill>
              </a:rPr>
              <a:t>entsorgung</a:t>
            </a:r>
            <a:r>
              <a:rPr lang="de-DE" sz="1800" dirty="0">
                <a:solidFill>
                  <a:schemeClr val="dk1"/>
                </a:solidFill>
              </a:rPr>
              <a:t> berücksichtigen</a:t>
            </a:r>
            <a:endParaRPr sz="1800" dirty="0">
              <a:solidFill>
                <a:schemeClr val="dk1"/>
              </a:solidFill>
            </a:endParaRPr>
          </a:p>
        </p:txBody>
      </p:sp>
      <p:pic>
        <p:nvPicPr>
          <p:cNvPr id="261" name="Google Shape;261;g2045c16c9fa_0_0"/>
          <p:cNvPicPr preferRelativeResize="0"/>
          <p:nvPr/>
        </p:nvPicPr>
        <p:blipFill>
          <a:blip r:embed="rId3">
            <a:alphaModFix/>
          </a:blip>
          <a:stretch>
            <a:fillRect/>
          </a:stretch>
        </p:blipFill>
        <p:spPr>
          <a:xfrm>
            <a:off x="6096000" y="3217250"/>
            <a:ext cx="1080000" cy="1080000"/>
          </a:xfrm>
          <a:prstGeom prst="rect">
            <a:avLst/>
          </a:prstGeom>
          <a:noFill/>
          <a:ln>
            <a:noFill/>
          </a:ln>
        </p:spPr>
      </p:pic>
      <p:pic>
        <p:nvPicPr>
          <p:cNvPr id="262" name="Google Shape;262;g2045c16c9fa_0_0"/>
          <p:cNvPicPr preferRelativeResize="0"/>
          <p:nvPr/>
        </p:nvPicPr>
        <p:blipFill>
          <a:blip r:embed="rId4">
            <a:alphaModFix/>
          </a:blip>
          <a:stretch>
            <a:fillRect/>
          </a:stretch>
        </p:blipFill>
        <p:spPr>
          <a:xfrm>
            <a:off x="4931875" y="2231713"/>
            <a:ext cx="955300" cy="9855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pic>
        <p:nvPicPr>
          <p:cNvPr id="268" name="Google Shape;268;g1ede7e167af_0_0"/>
          <p:cNvPicPr preferRelativeResize="0"/>
          <p:nvPr/>
        </p:nvPicPr>
        <p:blipFill>
          <a:blip r:embed="rId3">
            <a:alphaModFix/>
          </a:blip>
          <a:stretch>
            <a:fillRect/>
          </a:stretch>
        </p:blipFill>
        <p:spPr>
          <a:xfrm>
            <a:off x="1535311" y="1384638"/>
            <a:ext cx="5468425" cy="2472475"/>
          </a:xfrm>
          <a:prstGeom prst="rect">
            <a:avLst/>
          </a:prstGeom>
          <a:noFill/>
          <a:ln>
            <a:noFill/>
          </a:ln>
        </p:spPr>
      </p:pic>
      <p:sp>
        <p:nvSpPr>
          <p:cNvPr id="269" name="Google Shape;269;g1ede7e167af_0_0"/>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9</a:t>
            </a:fld>
            <a:endParaRPr/>
          </a:p>
        </p:txBody>
      </p:sp>
      <p:sp>
        <p:nvSpPr>
          <p:cNvPr id="270" name="Google Shape;270;g1ede7e167af_0_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1100"/>
              <a:buFont typeface="Arial"/>
              <a:buNone/>
            </a:pPr>
            <a:r>
              <a:rPr lang="de-DE"/>
              <a:t>Nachhaltigkeit und Kreislaufwirtschaft:</a:t>
            </a:r>
            <a:endParaRPr/>
          </a:p>
          <a:p>
            <a:pPr marL="0" lvl="0" indent="0" algn="l" rtl="0">
              <a:lnSpc>
                <a:spcPct val="100000"/>
              </a:lnSpc>
              <a:spcBef>
                <a:spcPts val="0"/>
              </a:spcBef>
              <a:spcAft>
                <a:spcPts val="0"/>
              </a:spcAft>
              <a:buSzPts val="1100"/>
              <a:buNone/>
            </a:pPr>
            <a:r>
              <a:rPr lang="de-DE"/>
              <a:t>Von der linearen zu einer zirkulären Wirtschaft</a:t>
            </a:r>
            <a:endParaRPr/>
          </a:p>
        </p:txBody>
      </p:sp>
      <p:sp>
        <p:nvSpPr>
          <p:cNvPr id="271" name="Google Shape;271;g1ede7e167af_0_0"/>
          <p:cNvSpPr txBox="1">
            <a:spLocks noGrp="1"/>
          </p:cNvSpPr>
          <p:nvPr>
            <p:ph type="body" idx="1"/>
          </p:nvPr>
        </p:nvSpPr>
        <p:spPr>
          <a:xfrm>
            <a:off x="3350684" y="6254497"/>
            <a:ext cx="3834600" cy="557400"/>
          </a:xfrm>
          <a:prstGeom prst="rect">
            <a:avLst/>
          </a:prstGeom>
          <a:noFill/>
          <a:ln>
            <a:noFill/>
          </a:ln>
        </p:spPr>
        <p:txBody>
          <a:bodyPr spcFirstLastPara="1" wrap="square" lIns="91425" tIns="45700" rIns="91425" bIns="45700" anchor="ctr" anchorCtr="0">
            <a:normAutofit/>
          </a:bodyPr>
          <a:lstStyle/>
          <a:p>
            <a:pPr marL="35999" lvl="0" indent="-35999" algn="l" rtl="0">
              <a:lnSpc>
                <a:spcPct val="110000"/>
              </a:lnSpc>
              <a:spcBef>
                <a:spcPts val="0"/>
              </a:spcBef>
              <a:spcAft>
                <a:spcPts val="0"/>
              </a:spcAft>
              <a:buClr>
                <a:srgbClr val="888888"/>
              </a:buClr>
              <a:buSzPts val="1200"/>
              <a:buNone/>
            </a:pPr>
            <a:r>
              <a:rPr lang="de-DE"/>
              <a:t>Anlagenmechaniker/in SHK</a:t>
            </a:r>
            <a:endParaRPr/>
          </a:p>
        </p:txBody>
      </p:sp>
      <p:sp>
        <p:nvSpPr>
          <p:cNvPr id="272" name="Google Shape;272;g1ede7e167af_0_0"/>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35999" lvl="0" indent="-35999" algn="l" rtl="0">
              <a:spcBef>
                <a:spcPts val="0"/>
              </a:spcBef>
              <a:spcAft>
                <a:spcPts val="0"/>
              </a:spcAft>
              <a:buClr>
                <a:srgbClr val="888888"/>
              </a:buClr>
              <a:buSzPts val="1200"/>
              <a:buNone/>
            </a:pPr>
            <a:r>
              <a:rPr lang="de-DE"/>
              <a:t>Quelle: BMWK 2022</a:t>
            </a:r>
            <a:endParaRPr/>
          </a:p>
        </p:txBody>
      </p:sp>
      <p:sp>
        <p:nvSpPr>
          <p:cNvPr id="273" name="Google Shape;273;g1ede7e167af_0_0"/>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Dr. Nona Bledow / Die Projektagentur BBNE</a:t>
            </a:r>
            <a:endParaRPr/>
          </a:p>
        </p:txBody>
      </p:sp>
      <p:sp>
        <p:nvSpPr>
          <p:cNvPr id="274" name="Google Shape;274;g1ede7e167af_0_0"/>
          <p:cNvSpPr txBox="1"/>
          <p:nvPr/>
        </p:nvSpPr>
        <p:spPr>
          <a:xfrm>
            <a:off x="1152900" y="4342175"/>
            <a:ext cx="2541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1800" b="1">
                <a:latin typeface="Calibri"/>
                <a:ea typeface="Calibri"/>
                <a:cs typeface="Calibri"/>
                <a:sym typeface="Calibri"/>
              </a:rPr>
              <a:t>Lineare Wirtschaft</a:t>
            </a:r>
            <a:endParaRPr sz="1800" b="1">
              <a:latin typeface="Calibri"/>
              <a:ea typeface="Calibri"/>
              <a:cs typeface="Calibri"/>
              <a:sym typeface="Calibri"/>
            </a:endParaRPr>
          </a:p>
        </p:txBody>
      </p:sp>
      <p:sp>
        <p:nvSpPr>
          <p:cNvPr id="275" name="Google Shape;275;g1ede7e167af_0_0"/>
          <p:cNvSpPr txBox="1"/>
          <p:nvPr/>
        </p:nvSpPr>
        <p:spPr>
          <a:xfrm>
            <a:off x="9084850" y="1384638"/>
            <a:ext cx="2541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1800" b="1">
                <a:latin typeface="Calibri"/>
                <a:ea typeface="Calibri"/>
                <a:cs typeface="Calibri"/>
                <a:sym typeface="Calibri"/>
              </a:rPr>
              <a:t>Zirkuläre Wirtschaft</a:t>
            </a:r>
            <a:endParaRPr sz="1800" b="1">
              <a:latin typeface="Calibri"/>
              <a:ea typeface="Calibri"/>
              <a:cs typeface="Calibri"/>
              <a:sym typeface="Calibri"/>
            </a:endParaRPr>
          </a:p>
        </p:txBody>
      </p:sp>
      <p:graphicFrame>
        <p:nvGraphicFramePr>
          <p:cNvPr id="276" name="Google Shape;276;g1ede7e167af_0_0"/>
          <p:cNvGraphicFramePr/>
          <p:nvPr/>
        </p:nvGraphicFramePr>
        <p:xfrm>
          <a:off x="304788" y="4794938"/>
          <a:ext cx="3691250" cy="1293830"/>
        </p:xfrm>
        <a:graphic>
          <a:graphicData uri="http://schemas.openxmlformats.org/drawingml/2006/table">
            <a:tbl>
              <a:tblPr>
                <a:noFill/>
                <a:tableStyleId>{ED4DDED0-51A7-4E89-9570-3DBACB48B7A9}</a:tableStyleId>
              </a:tblPr>
              <a:tblGrid>
                <a:gridCol w="1284900">
                  <a:extLst>
                    <a:ext uri="{9D8B030D-6E8A-4147-A177-3AD203B41FA5}">
                      <a16:colId xmlns:a16="http://schemas.microsoft.com/office/drawing/2014/main" val="20000"/>
                    </a:ext>
                  </a:extLst>
                </a:gridCol>
                <a:gridCol w="2406350">
                  <a:extLst>
                    <a:ext uri="{9D8B030D-6E8A-4147-A177-3AD203B41FA5}">
                      <a16:colId xmlns:a16="http://schemas.microsoft.com/office/drawing/2014/main" val="20001"/>
                    </a:ext>
                  </a:extLst>
                </a:gridCol>
              </a:tblGrid>
              <a:tr h="386300">
                <a:tc gridSpan="2">
                  <a:txBody>
                    <a:bodyPr/>
                    <a:lstStyle/>
                    <a:p>
                      <a:pPr marL="0" lvl="0" indent="0" algn="ctr" rtl="0">
                        <a:spcBef>
                          <a:spcPts val="0"/>
                        </a:spcBef>
                        <a:spcAft>
                          <a:spcPts val="0"/>
                        </a:spcAft>
                        <a:buNone/>
                      </a:pPr>
                      <a:r>
                        <a:rPr lang="de-DE" sz="1600" b="1">
                          <a:solidFill>
                            <a:schemeClr val="lt1"/>
                          </a:solidFill>
                        </a:rPr>
                        <a:t>Wiederverwerten von Materialien</a:t>
                      </a:r>
                      <a:endParaRPr sz="1600" b="1">
                        <a:solidFill>
                          <a:schemeClr val="lt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dot"/>
                      <a:round/>
                      <a:headEnd type="none" w="sm" len="sm"/>
                      <a:tailEnd type="none" w="sm" len="sm"/>
                    </a:lnB>
                    <a:solidFill>
                      <a:srgbClr val="69A5D4">
                        <a:alpha val="75260"/>
                      </a:srgbClr>
                    </a:solidFill>
                  </a:tcPr>
                </a:tc>
                <a:tc hMerge="1">
                  <a:txBody>
                    <a:bodyPr/>
                    <a:lstStyle/>
                    <a:p>
                      <a:endParaRPr lang="de-AU"/>
                    </a:p>
                  </a:txBody>
                  <a:tcPr/>
                </a:tc>
                <a:extLst>
                  <a:ext uri="{0D108BD9-81ED-4DB2-BD59-A6C34878D82A}">
                    <a16:rowId xmlns:a16="http://schemas.microsoft.com/office/drawing/2014/main" val="10000"/>
                  </a:ext>
                </a:extLst>
              </a:tr>
              <a:tr h="440450">
                <a:tc>
                  <a:txBody>
                    <a:bodyPr/>
                    <a:lstStyle/>
                    <a:p>
                      <a:pPr marL="0" lvl="0" indent="0" algn="l" rtl="0">
                        <a:spcBef>
                          <a:spcPts val="0"/>
                        </a:spcBef>
                        <a:spcAft>
                          <a:spcPts val="0"/>
                        </a:spcAft>
                        <a:buNone/>
                      </a:pPr>
                      <a:r>
                        <a:rPr lang="de-DE" sz="1600">
                          <a:solidFill>
                            <a:schemeClr val="dk1"/>
                          </a:solidFill>
                        </a:rPr>
                        <a:t>9. Recycle </a:t>
                      </a:r>
                      <a:endParaRPr sz="1600">
                        <a:solidFill>
                          <a:schemeClr val="dk1"/>
                        </a:solidFill>
                      </a:endParaRPr>
                    </a:p>
                  </a:txBody>
                  <a:tcPr marL="91425" marR="91425" marT="91425" marB="91425" anchor="ctr">
                    <a:lnL w="19050" cap="flat" cmpd="sng">
                      <a:solidFill>
                        <a:schemeClr val="lt1">
                          <a:alpha val="0"/>
                        </a:schemeClr>
                      </a:solidFill>
                      <a:prstDash val="dot"/>
                      <a:round/>
                      <a:headEnd type="none" w="sm" len="sm"/>
                      <a:tailEnd type="none" w="sm" len="sm"/>
                    </a:lnL>
                    <a:lnR w="19050" cap="flat" cmpd="sng">
                      <a:solidFill>
                        <a:srgbClr val="69A5D4">
                          <a:alpha val="0"/>
                        </a:srgbClr>
                      </a:solidFill>
                      <a:prstDash val="dot"/>
                      <a:round/>
                      <a:headEnd type="none" w="sm" len="sm"/>
                      <a:tailEnd type="none" w="sm" len="sm"/>
                    </a:lnR>
                    <a:lnT w="19050" cap="flat" cmpd="sng">
                      <a:solidFill>
                        <a:schemeClr val="lt1">
                          <a:alpha val="0"/>
                        </a:schemeClr>
                      </a:solidFill>
                      <a:prstDash val="dot"/>
                      <a:round/>
                      <a:headEnd type="none" w="sm" len="sm"/>
                      <a:tailEnd type="none" w="sm" len="sm"/>
                    </a:lnT>
                    <a:lnB w="19050" cap="flat" cmpd="sng">
                      <a:solidFill>
                        <a:schemeClr val="lt1">
                          <a:alpha val="0"/>
                        </a:schemeClr>
                      </a:solidFill>
                      <a:prstDash val="dot"/>
                      <a:round/>
                      <a:headEnd type="none" w="sm" len="sm"/>
                      <a:tailEnd type="none" w="sm" len="sm"/>
                    </a:lnB>
                    <a:solidFill>
                      <a:srgbClr val="69A5D4">
                        <a:alpha val="75260"/>
                      </a:srgbClr>
                    </a:solidFill>
                  </a:tcPr>
                </a:tc>
                <a:tc>
                  <a:txBody>
                    <a:bodyPr/>
                    <a:lstStyle/>
                    <a:p>
                      <a:pPr marL="0" lvl="0" indent="0" algn="l" rtl="0">
                        <a:spcBef>
                          <a:spcPts val="0"/>
                        </a:spcBef>
                        <a:spcAft>
                          <a:spcPts val="0"/>
                        </a:spcAft>
                        <a:buNone/>
                      </a:pPr>
                      <a:r>
                        <a:rPr lang="de-DE" sz="1600"/>
                        <a:t>Recycling</a:t>
                      </a:r>
                      <a:endParaRPr sz="1600"/>
                    </a:p>
                  </a:txBody>
                  <a:tcPr marL="91425" marR="91425" marT="91425" marB="91425" anchor="ctr">
                    <a:lnL w="19050" cap="flat" cmpd="sng">
                      <a:solidFill>
                        <a:srgbClr val="69A5D4">
                          <a:alpha val="0"/>
                        </a:srgbClr>
                      </a:solidFill>
                      <a:prstDash val="dot"/>
                      <a:round/>
                      <a:headEnd type="none" w="sm" len="sm"/>
                      <a:tailEnd type="none" w="sm" len="sm"/>
                    </a:lnL>
                    <a:lnR w="19050" cap="flat" cmpd="sng">
                      <a:solidFill>
                        <a:schemeClr val="lt1">
                          <a:alpha val="0"/>
                        </a:schemeClr>
                      </a:solidFill>
                      <a:prstDash val="dot"/>
                      <a:round/>
                      <a:headEnd type="none" w="sm" len="sm"/>
                      <a:tailEnd type="none" w="sm" len="sm"/>
                    </a:lnR>
                    <a:lnT w="19050" cap="flat" cmpd="sng">
                      <a:solidFill>
                        <a:schemeClr val="lt1">
                          <a:alpha val="0"/>
                        </a:schemeClr>
                      </a:solidFill>
                      <a:prstDash val="dot"/>
                      <a:round/>
                      <a:headEnd type="none" w="sm" len="sm"/>
                      <a:tailEnd type="none" w="sm" len="sm"/>
                    </a:lnT>
                    <a:lnB w="19050" cap="flat" cmpd="sng">
                      <a:solidFill>
                        <a:schemeClr val="lt1">
                          <a:alpha val="0"/>
                        </a:schemeClr>
                      </a:solidFill>
                      <a:prstDash val="dot"/>
                      <a:round/>
                      <a:headEnd type="none" w="sm" len="sm"/>
                      <a:tailEnd type="none" w="sm" len="sm"/>
                    </a:lnB>
                    <a:solidFill>
                      <a:srgbClr val="69A5D4">
                        <a:alpha val="34540"/>
                      </a:srgbClr>
                    </a:solidFill>
                  </a:tcPr>
                </a:tc>
                <a:extLst>
                  <a:ext uri="{0D108BD9-81ED-4DB2-BD59-A6C34878D82A}">
                    <a16:rowId xmlns:a16="http://schemas.microsoft.com/office/drawing/2014/main" val="10001"/>
                  </a:ext>
                </a:extLst>
              </a:tr>
              <a:tr h="421500">
                <a:tc>
                  <a:txBody>
                    <a:bodyPr/>
                    <a:lstStyle/>
                    <a:p>
                      <a:pPr marL="0" lvl="0" indent="0" algn="l" rtl="0">
                        <a:spcBef>
                          <a:spcPts val="0"/>
                        </a:spcBef>
                        <a:spcAft>
                          <a:spcPts val="0"/>
                        </a:spcAft>
                        <a:buClr>
                          <a:schemeClr val="dk1"/>
                        </a:buClr>
                        <a:buSzPts val="1100"/>
                        <a:buFont typeface="Arial"/>
                        <a:buNone/>
                      </a:pPr>
                      <a:r>
                        <a:rPr lang="de-DE" sz="1600">
                          <a:solidFill>
                            <a:schemeClr val="dk1"/>
                          </a:solidFill>
                        </a:rPr>
                        <a:t>10. Recover</a:t>
                      </a:r>
                      <a:endParaRPr sz="1600">
                        <a:solidFill>
                          <a:schemeClr val="dk1"/>
                        </a:solidFill>
                      </a:endParaRPr>
                    </a:p>
                  </a:txBody>
                  <a:tcPr marL="91425" marR="91425" marT="91425" marB="91425" anchor="ctr">
                    <a:lnL w="19050" cap="flat" cmpd="sng">
                      <a:solidFill>
                        <a:schemeClr val="lt1">
                          <a:alpha val="0"/>
                        </a:schemeClr>
                      </a:solidFill>
                      <a:prstDash val="dot"/>
                      <a:round/>
                      <a:headEnd type="none" w="sm" len="sm"/>
                      <a:tailEnd type="none" w="sm" len="sm"/>
                    </a:lnL>
                    <a:lnR w="19050" cap="flat" cmpd="sng">
                      <a:solidFill>
                        <a:srgbClr val="69A5D4">
                          <a:alpha val="0"/>
                        </a:srgbClr>
                      </a:solidFill>
                      <a:prstDash val="dot"/>
                      <a:round/>
                      <a:headEnd type="none" w="sm" len="sm"/>
                      <a:tailEnd type="none" w="sm" len="sm"/>
                    </a:lnR>
                    <a:lnT w="19050" cap="flat" cmpd="sng">
                      <a:solidFill>
                        <a:schemeClr val="lt1">
                          <a:alpha val="0"/>
                        </a:schemeClr>
                      </a:solidFill>
                      <a:prstDash val="dot"/>
                      <a:round/>
                      <a:headEnd type="none" w="sm" len="sm"/>
                      <a:tailEnd type="none" w="sm" len="sm"/>
                    </a:lnT>
                    <a:lnB w="19050" cap="flat" cmpd="sng">
                      <a:solidFill>
                        <a:schemeClr val="lt1">
                          <a:alpha val="0"/>
                        </a:schemeClr>
                      </a:solidFill>
                      <a:prstDash val="dot"/>
                      <a:round/>
                      <a:headEnd type="none" w="sm" len="sm"/>
                      <a:tailEnd type="none" w="sm" len="sm"/>
                    </a:lnB>
                    <a:solidFill>
                      <a:srgbClr val="69A5D4">
                        <a:alpha val="75260"/>
                      </a:srgbClr>
                    </a:solidFill>
                  </a:tcPr>
                </a:tc>
                <a:tc>
                  <a:txBody>
                    <a:bodyPr/>
                    <a:lstStyle/>
                    <a:p>
                      <a:pPr marL="0" lvl="0" indent="0" algn="l" rtl="0">
                        <a:spcBef>
                          <a:spcPts val="0"/>
                        </a:spcBef>
                        <a:spcAft>
                          <a:spcPts val="0"/>
                        </a:spcAft>
                        <a:buNone/>
                      </a:pPr>
                      <a:r>
                        <a:rPr lang="de-DE" sz="1600"/>
                        <a:t>Thermische Verwertung</a:t>
                      </a:r>
                      <a:endParaRPr sz="1600"/>
                    </a:p>
                  </a:txBody>
                  <a:tcPr marL="91425" marR="91425" marT="91425" marB="91425" anchor="ctr">
                    <a:lnL w="19050" cap="flat" cmpd="sng">
                      <a:solidFill>
                        <a:srgbClr val="69A5D4">
                          <a:alpha val="0"/>
                        </a:srgbClr>
                      </a:solidFill>
                      <a:prstDash val="dot"/>
                      <a:round/>
                      <a:headEnd type="none" w="sm" len="sm"/>
                      <a:tailEnd type="none" w="sm" len="sm"/>
                    </a:lnL>
                    <a:lnR w="19050" cap="flat" cmpd="sng">
                      <a:solidFill>
                        <a:schemeClr val="lt1">
                          <a:alpha val="0"/>
                        </a:schemeClr>
                      </a:solidFill>
                      <a:prstDash val="dot"/>
                      <a:round/>
                      <a:headEnd type="none" w="sm" len="sm"/>
                      <a:tailEnd type="none" w="sm" len="sm"/>
                    </a:lnR>
                    <a:lnT w="19050" cap="flat" cmpd="sng">
                      <a:solidFill>
                        <a:schemeClr val="lt1">
                          <a:alpha val="0"/>
                        </a:schemeClr>
                      </a:solidFill>
                      <a:prstDash val="dot"/>
                      <a:round/>
                      <a:headEnd type="none" w="sm" len="sm"/>
                      <a:tailEnd type="none" w="sm" len="sm"/>
                    </a:lnT>
                    <a:lnB w="19050" cap="flat" cmpd="sng">
                      <a:solidFill>
                        <a:schemeClr val="lt1">
                          <a:alpha val="0"/>
                        </a:schemeClr>
                      </a:solidFill>
                      <a:prstDash val="dot"/>
                      <a:round/>
                      <a:headEnd type="none" w="sm" len="sm"/>
                      <a:tailEnd type="none" w="sm" len="sm"/>
                    </a:lnB>
                    <a:solidFill>
                      <a:srgbClr val="69A5D4">
                        <a:alpha val="34540"/>
                      </a:srgbClr>
                    </a:solidFill>
                  </a:tcPr>
                </a:tc>
                <a:extLst>
                  <a:ext uri="{0D108BD9-81ED-4DB2-BD59-A6C34878D82A}">
                    <a16:rowId xmlns:a16="http://schemas.microsoft.com/office/drawing/2014/main" val="10002"/>
                  </a:ext>
                </a:extLst>
              </a:tr>
            </a:tbl>
          </a:graphicData>
        </a:graphic>
      </p:graphicFrame>
      <p:graphicFrame>
        <p:nvGraphicFramePr>
          <p:cNvPr id="277" name="Google Shape;277;g1ede7e167af_0_0"/>
          <p:cNvGraphicFramePr/>
          <p:nvPr/>
        </p:nvGraphicFramePr>
        <p:xfrm>
          <a:off x="3842688" y="3119913"/>
          <a:ext cx="4071775" cy="2658010"/>
        </p:xfrm>
        <a:graphic>
          <a:graphicData uri="http://schemas.openxmlformats.org/drawingml/2006/table">
            <a:tbl>
              <a:tblPr>
                <a:noFill/>
                <a:tableStyleId>{ED4DDED0-51A7-4E89-9570-3DBACB48B7A9}</a:tableStyleId>
              </a:tblPr>
              <a:tblGrid>
                <a:gridCol w="1933325">
                  <a:extLst>
                    <a:ext uri="{9D8B030D-6E8A-4147-A177-3AD203B41FA5}">
                      <a16:colId xmlns:a16="http://schemas.microsoft.com/office/drawing/2014/main" val="20000"/>
                    </a:ext>
                  </a:extLst>
                </a:gridCol>
                <a:gridCol w="2138450">
                  <a:extLst>
                    <a:ext uri="{9D8B030D-6E8A-4147-A177-3AD203B41FA5}">
                      <a16:colId xmlns:a16="http://schemas.microsoft.com/office/drawing/2014/main" val="20001"/>
                    </a:ext>
                  </a:extLst>
                </a:gridCol>
              </a:tblGrid>
              <a:tr h="331500">
                <a:tc gridSpan="2">
                  <a:txBody>
                    <a:bodyPr/>
                    <a:lstStyle/>
                    <a:p>
                      <a:pPr marL="0" lvl="0" indent="0" algn="ctr" rtl="0">
                        <a:spcBef>
                          <a:spcPts val="0"/>
                        </a:spcBef>
                        <a:spcAft>
                          <a:spcPts val="0"/>
                        </a:spcAft>
                        <a:buNone/>
                      </a:pPr>
                      <a:r>
                        <a:rPr lang="de-DE" sz="1600" b="1">
                          <a:solidFill>
                            <a:schemeClr val="lt1"/>
                          </a:solidFill>
                        </a:rPr>
                        <a:t>Verlängerte Lebensdauer</a:t>
                      </a:r>
                      <a:endParaRPr sz="1600" b="1">
                        <a:solidFill>
                          <a:schemeClr val="lt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hMerge="1">
                  <a:txBody>
                    <a:bodyPr/>
                    <a:lstStyle/>
                    <a:p>
                      <a:endParaRPr lang="de-AU"/>
                    </a:p>
                  </a:txBody>
                  <a:tcPr/>
                </a:tc>
                <a:extLst>
                  <a:ext uri="{0D108BD9-81ED-4DB2-BD59-A6C34878D82A}">
                    <a16:rowId xmlns:a16="http://schemas.microsoft.com/office/drawing/2014/main" val="10000"/>
                  </a:ext>
                </a:extLst>
              </a:tr>
              <a:tr h="445075">
                <a:tc>
                  <a:txBody>
                    <a:bodyPr/>
                    <a:lstStyle/>
                    <a:p>
                      <a:pPr marL="0" lvl="0" indent="0" algn="l" rtl="0">
                        <a:spcBef>
                          <a:spcPts val="0"/>
                        </a:spcBef>
                        <a:spcAft>
                          <a:spcPts val="0"/>
                        </a:spcAft>
                        <a:buNone/>
                      </a:pPr>
                      <a:r>
                        <a:rPr lang="de-DE" sz="1600">
                          <a:solidFill>
                            <a:schemeClr val="dk1"/>
                          </a:solidFill>
                        </a:rPr>
                        <a:t>4. Reuse </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a:txBody>
                    <a:bodyPr/>
                    <a:lstStyle/>
                    <a:p>
                      <a:pPr marL="0" lvl="0" indent="0" algn="l" rtl="0">
                        <a:spcBef>
                          <a:spcPts val="0"/>
                        </a:spcBef>
                        <a:spcAft>
                          <a:spcPts val="0"/>
                        </a:spcAft>
                        <a:buNone/>
                      </a:pPr>
                      <a:r>
                        <a:rPr lang="de-DE" sz="1700"/>
                        <a:t>Wiederverwenden</a:t>
                      </a:r>
                      <a:endParaRPr sz="17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43300"/>
                      </a:srgbClr>
                    </a:solidFill>
                  </a:tcPr>
                </a:tc>
                <a:extLst>
                  <a:ext uri="{0D108BD9-81ED-4DB2-BD59-A6C34878D82A}">
                    <a16:rowId xmlns:a16="http://schemas.microsoft.com/office/drawing/2014/main" val="10001"/>
                  </a:ext>
                </a:extLst>
              </a:tr>
              <a:tr h="425900">
                <a:tc>
                  <a:txBody>
                    <a:bodyPr/>
                    <a:lstStyle/>
                    <a:p>
                      <a:pPr marL="0" lvl="0" indent="0" algn="l" rtl="0">
                        <a:spcBef>
                          <a:spcPts val="0"/>
                        </a:spcBef>
                        <a:spcAft>
                          <a:spcPts val="0"/>
                        </a:spcAft>
                        <a:buNone/>
                      </a:pPr>
                      <a:r>
                        <a:rPr lang="de-DE" sz="1600">
                          <a:solidFill>
                            <a:schemeClr val="dk1"/>
                          </a:solidFill>
                        </a:rPr>
                        <a:t>5. Repair</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a:txBody>
                    <a:bodyPr/>
                    <a:lstStyle/>
                    <a:p>
                      <a:pPr marL="0" lvl="0" indent="0" algn="l" rtl="0">
                        <a:spcBef>
                          <a:spcPts val="0"/>
                        </a:spcBef>
                        <a:spcAft>
                          <a:spcPts val="0"/>
                        </a:spcAft>
                        <a:buNone/>
                      </a:pPr>
                      <a:r>
                        <a:rPr lang="de-DE" sz="1600"/>
                        <a:t>Reparatur</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43300"/>
                      </a:srgbClr>
                    </a:solidFill>
                  </a:tcPr>
                </a:tc>
                <a:extLst>
                  <a:ext uri="{0D108BD9-81ED-4DB2-BD59-A6C34878D82A}">
                    <a16:rowId xmlns:a16="http://schemas.microsoft.com/office/drawing/2014/main" val="10002"/>
                  </a:ext>
                </a:extLst>
              </a:tr>
              <a:tr h="425900">
                <a:tc>
                  <a:txBody>
                    <a:bodyPr/>
                    <a:lstStyle/>
                    <a:p>
                      <a:pPr marL="0" lvl="0" indent="0" algn="l" rtl="0">
                        <a:spcBef>
                          <a:spcPts val="0"/>
                        </a:spcBef>
                        <a:spcAft>
                          <a:spcPts val="0"/>
                        </a:spcAft>
                        <a:buNone/>
                      </a:pPr>
                      <a:r>
                        <a:rPr lang="de-DE" sz="1600">
                          <a:solidFill>
                            <a:schemeClr val="dk1"/>
                          </a:solidFill>
                        </a:rPr>
                        <a:t>6. Refurbish</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a:txBody>
                    <a:bodyPr/>
                    <a:lstStyle/>
                    <a:p>
                      <a:pPr marL="0" lvl="0" indent="0" algn="l" rtl="0">
                        <a:spcBef>
                          <a:spcPts val="0"/>
                        </a:spcBef>
                        <a:spcAft>
                          <a:spcPts val="0"/>
                        </a:spcAft>
                        <a:buNone/>
                      </a:pPr>
                      <a:r>
                        <a:rPr lang="de-DE" sz="1600"/>
                        <a:t>Verbessern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43300"/>
                      </a:srgbClr>
                    </a:solidFill>
                  </a:tcPr>
                </a:tc>
                <a:extLst>
                  <a:ext uri="{0D108BD9-81ED-4DB2-BD59-A6C34878D82A}">
                    <a16:rowId xmlns:a16="http://schemas.microsoft.com/office/drawing/2014/main" val="10003"/>
                  </a:ext>
                </a:extLst>
              </a:tr>
              <a:tr h="506175">
                <a:tc>
                  <a:txBody>
                    <a:bodyPr/>
                    <a:lstStyle/>
                    <a:p>
                      <a:pPr marL="0" lvl="0" indent="0" algn="l" rtl="0">
                        <a:spcBef>
                          <a:spcPts val="0"/>
                        </a:spcBef>
                        <a:spcAft>
                          <a:spcPts val="0"/>
                        </a:spcAft>
                        <a:buNone/>
                      </a:pPr>
                      <a:r>
                        <a:rPr lang="de-DE" sz="1600">
                          <a:solidFill>
                            <a:schemeClr val="dk1"/>
                          </a:solidFill>
                        </a:rPr>
                        <a:t>7. Remanufacture</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a:txBody>
                    <a:bodyPr/>
                    <a:lstStyle/>
                    <a:p>
                      <a:pPr marL="0" lvl="0" indent="0" algn="l" rtl="0">
                        <a:spcBef>
                          <a:spcPts val="0"/>
                        </a:spcBef>
                        <a:spcAft>
                          <a:spcPts val="0"/>
                        </a:spcAft>
                        <a:buNone/>
                      </a:pPr>
                      <a:r>
                        <a:rPr lang="de-DE" sz="1600"/>
                        <a:t>Wiederaufbereiten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43300"/>
                      </a:srgbClr>
                    </a:solidFill>
                  </a:tcPr>
                </a:tc>
                <a:extLst>
                  <a:ext uri="{0D108BD9-81ED-4DB2-BD59-A6C34878D82A}">
                    <a16:rowId xmlns:a16="http://schemas.microsoft.com/office/drawing/2014/main" val="10004"/>
                  </a:ext>
                </a:extLst>
              </a:tr>
              <a:tr h="425900">
                <a:tc>
                  <a:txBody>
                    <a:bodyPr/>
                    <a:lstStyle/>
                    <a:p>
                      <a:pPr marL="0" lvl="0" indent="0" algn="l" rtl="0">
                        <a:spcBef>
                          <a:spcPts val="0"/>
                        </a:spcBef>
                        <a:spcAft>
                          <a:spcPts val="0"/>
                        </a:spcAft>
                        <a:buNone/>
                      </a:pPr>
                      <a:r>
                        <a:rPr lang="de-DE" sz="1600">
                          <a:solidFill>
                            <a:schemeClr val="dk1"/>
                          </a:solidFill>
                        </a:rPr>
                        <a:t>8. Repurpose</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75260"/>
                      </a:srgbClr>
                    </a:solidFill>
                  </a:tcPr>
                </a:tc>
                <a:tc>
                  <a:txBody>
                    <a:bodyPr/>
                    <a:lstStyle/>
                    <a:p>
                      <a:pPr marL="0" lvl="0" indent="0" algn="l" rtl="0">
                        <a:spcBef>
                          <a:spcPts val="0"/>
                        </a:spcBef>
                        <a:spcAft>
                          <a:spcPts val="0"/>
                        </a:spcAft>
                        <a:buNone/>
                      </a:pPr>
                      <a:r>
                        <a:rPr lang="de-DE" sz="1600"/>
                        <a:t>Anders weiternutzen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7AB89E">
                        <a:alpha val="43300"/>
                      </a:srgbClr>
                    </a:solidFill>
                  </a:tcPr>
                </a:tc>
                <a:extLst>
                  <a:ext uri="{0D108BD9-81ED-4DB2-BD59-A6C34878D82A}">
                    <a16:rowId xmlns:a16="http://schemas.microsoft.com/office/drawing/2014/main" val="10005"/>
                  </a:ext>
                </a:extLst>
              </a:tr>
            </a:tbl>
          </a:graphicData>
        </a:graphic>
      </p:graphicFrame>
      <p:graphicFrame>
        <p:nvGraphicFramePr>
          <p:cNvPr id="278" name="Google Shape;278;g1ede7e167af_0_0"/>
          <p:cNvGraphicFramePr/>
          <p:nvPr/>
        </p:nvGraphicFramePr>
        <p:xfrm>
          <a:off x="7730875" y="1844663"/>
          <a:ext cx="4071775" cy="1950600"/>
        </p:xfrm>
        <a:graphic>
          <a:graphicData uri="http://schemas.openxmlformats.org/drawingml/2006/table">
            <a:tbl>
              <a:tblPr>
                <a:noFill/>
                <a:tableStyleId>{ED4DDED0-51A7-4E89-9570-3DBACB48B7A9}</a:tableStyleId>
              </a:tblPr>
              <a:tblGrid>
                <a:gridCol w="1933325">
                  <a:extLst>
                    <a:ext uri="{9D8B030D-6E8A-4147-A177-3AD203B41FA5}">
                      <a16:colId xmlns:a16="http://schemas.microsoft.com/office/drawing/2014/main" val="20000"/>
                    </a:ext>
                  </a:extLst>
                </a:gridCol>
                <a:gridCol w="2138450">
                  <a:extLst>
                    <a:ext uri="{9D8B030D-6E8A-4147-A177-3AD203B41FA5}">
                      <a16:colId xmlns:a16="http://schemas.microsoft.com/office/drawing/2014/main" val="20001"/>
                    </a:ext>
                  </a:extLst>
                </a:gridCol>
              </a:tblGrid>
              <a:tr h="331500">
                <a:tc gridSpan="2">
                  <a:txBody>
                    <a:bodyPr/>
                    <a:lstStyle/>
                    <a:p>
                      <a:pPr marL="0" lvl="0" indent="0" algn="ctr" rtl="0">
                        <a:spcBef>
                          <a:spcPts val="0"/>
                        </a:spcBef>
                        <a:spcAft>
                          <a:spcPts val="0"/>
                        </a:spcAft>
                        <a:buNone/>
                      </a:pPr>
                      <a:r>
                        <a:rPr lang="de-DE" sz="1600" b="1">
                          <a:solidFill>
                            <a:schemeClr val="lt1"/>
                          </a:solidFill>
                        </a:rPr>
                        <a:t>Intelligente Nutzung und Herstellung</a:t>
                      </a:r>
                      <a:endParaRPr sz="1600" b="1">
                        <a:solidFill>
                          <a:schemeClr val="lt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75260"/>
                      </a:srgbClr>
                    </a:solidFill>
                  </a:tcPr>
                </a:tc>
                <a:tc hMerge="1">
                  <a:txBody>
                    <a:bodyPr/>
                    <a:lstStyle/>
                    <a:p>
                      <a:endParaRPr lang="de-AU"/>
                    </a:p>
                  </a:txBody>
                  <a:tcPr/>
                </a:tc>
                <a:extLst>
                  <a:ext uri="{0D108BD9-81ED-4DB2-BD59-A6C34878D82A}">
                    <a16:rowId xmlns:a16="http://schemas.microsoft.com/office/drawing/2014/main" val="10000"/>
                  </a:ext>
                </a:extLst>
              </a:tr>
              <a:tr h="425900">
                <a:tc>
                  <a:txBody>
                    <a:bodyPr/>
                    <a:lstStyle/>
                    <a:p>
                      <a:pPr marL="0" lvl="0" indent="0" algn="l" rtl="0">
                        <a:spcBef>
                          <a:spcPts val="0"/>
                        </a:spcBef>
                        <a:spcAft>
                          <a:spcPts val="0"/>
                        </a:spcAft>
                        <a:buNone/>
                      </a:pPr>
                      <a:r>
                        <a:rPr lang="de-DE" sz="1600">
                          <a:solidFill>
                            <a:schemeClr val="dk1"/>
                          </a:solidFill>
                        </a:rPr>
                        <a:t>1. Refuse</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75260"/>
                      </a:srgbClr>
                    </a:solidFill>
                  </a:tcPr>
                </a:tc>
                <a:tc>
                  <a:txBody>
                    <a:bodyPr/>
                    <a:lstStyle/>
                    <a:p>
                      <a:pPr marL="0" lvl="0" indent="0" algn="l" rtl="0">
                        <a:spcBef>
                          <a:spcPts val="0"/>
                        </a:spcBef>
                        <a:spcAft>
                          <a:spcPts val="0"/>
                        </a:spcAft>
                        <a:buNone/>
                      </a:pPr>
                      <a:r>
                        <a:rPr lang="de-DE" sz="1600"/>
                        <a:t>Überflüssig machen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30930"/>
                      </a:srgbClr>
                    </a:solidFill>
                  </a:tcPr>
                </a:tc>
                <a:extLst>
                  <a:ext uri="{0D108BD9-81ED-4DB2-BD59-A6C34878D82A}">
                    <a16:rowId xmlns:a16="http://schemas.microsoft.com/office/drawing/2014/main" val="10001"/>
                  </a:ext>
                </a:extLst>
              </a:tr>
              <a:tr h="506175">
                <a:tc>
                  <a:txBody>
                    <a:bodyPr/>
                    <a:lstStyle/>
                    <a:p>
                      <a:pPr marL="0" lvl="0" indent="0" algn="l" rtl="0">
                        <a:spcBef>
                          <a:spcPts val="0"/>
                        </a:spcBef>
                        <a:spcAft>
                          <a:spcPts val="0"/>
                        </a:spcAft>
                        <a:buNone/>
                      </a:pPr>
                      <a:r>
                        <a:rPr lang="de-DE" sz="1600">
                          <a:solidFill>
                            <a:schemeClr val="dk1"/>
                          </a:solidFill>
                        </a:rPr>
                        <a:t>2. Rethink</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75260"/>
                      </a:srgbClr>
                    </a:solidFill>
                  </a:tcPr>
                </a:tc>
                <a:tc>
                  <a:txBody>
                    <a:bodyPr/>
                    <a:lstStyle/>
                    <a:p>
                      <a:pPr marL="0" lvl="0" indent="0" algn="l" rtl="0">
                        <a:spcBef>
                          <a:spcPts val="0"/>
                        </a:spcBef>
                        <a:spcAft>
                          <a:spcPts val="0"/>
                        </a:spcAft>
                        <a:buNone/>
                      </a:pPr>
                      <a:r>
                        <a:rPr lang="de-DE" sz="1600"/>
                        <a:t>Neu denken und zirkulär designen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30930"/>
                      </a:srgbClr>
                    </a:solidFill>
                  </a:tcPr>
                </a:tc>
                <a:extLst>
                  <a:ext uri="{0D108BD9-81ED-4DB2-BD59-A6C34878D82A}">
                    <a16:rowId xmlns:a16="http://schemas.microsoft.com/office/drawing/2014/main" val="10002"/>
                  </a:ext>
                </a:extLst>
              </a:tr>
              <a:tr h="425900">
                <a:tc>
                  <a:txBody>
                    <a:bodyPr/>
                    <a:lstStyle/>
                    <a:p>
                      <a:pPr marL="0" lvl="0" indent="0" algn="l" rtl="0">
                        <a:spcBef>
                          <a:spcPts val="0"/>
                        </a:spcBef>
                        <a:spcAft>
                          <a:spcPts val="0"/>
                        </a:spcAft>
                        <a:buNone/>
                      </a:pPr>
                      <a:r>
                        <a:rPr lang="de-DE" sz="1600">
                          <a:solidFill>
                            <a:schemeClr val="dk1"/>
                          </a:solidFill>
                        </a:rPr>
                        <a:t>3. Reduce</a:t>
                      </a:r>
                      <a:endParaRPr sz="1600">
                        <a:solidFill>
                          <a:schemeClr val="dk1"/>
                        </a:solidFill>
                      </a:endParaRPr>
                    </a:p>
                  </a:txBody>
                  <a:tcPr marL="91425" marR="91425" marT="91425" marB="91425" anchor="ctr">
                    <a:lnL w="19050" cap="flat" cmpd="sng">
                      <a:solidFill>
                        <a:schemeClr val="lt1">
                          <a:alpha val="0"/>
                        </a:schemeClr>
                      </a:solidFill>
                      <a:prstDash val="solid"/>
                      <a:round/>
                      <a:headEnd type="none" w="sm" len="sm"/>
                      <a:tailEnd type="none" w="sm" len="sm"/>
                    </a:lnL>
                    <a:lnR w="19050" cap="flat" cmpd="sng">
                      <a:solidFill>
                        <a:srgbClr val="69A5D4">
                          <a:alpha val="0"/>
                        </a:srgb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75260"/>
                      </a:srgbClr>
                    </a:solidFill>
                  </a:tcPr>
                </a:tc>
                <a:tc>
                  <a:txBody>
                    <a:bodyPr/>
                    <a:lstStyle/>
                    <a:p>
                      <a:pPr marL="0" lvl="0" indent="0" algn="l" rtl="0">
                        <a:spcBef>
                          <a:spcPts val="0"/>
                        </a:spcBef>
                        <a:spcAft>
                          <a:spcPts val="0"/>
                        </a:spcAft>
                        <a:buNone/>
                      </a:pPr>
                      <a:r>
                        <a:rPr lang="de-DE" sz="1600"/>
                        <a:t>Reduzieren</a:t>
                      </a:r>
                      <a:endParaRPr sz="1600"/>
                    </a:p>
                  </a:txBody>
                  <a:tcPr marL="91425" marR="91425" marT="91425" marB="91425" anchor="ctr">
                    <a:lnL w="19050" cap="flat" cmpd="sng">
                      <a:solidFill>
                        <a:srgbClr val="69A5D4">
                          <a:alpha val="0"/>
                        </a:srgbClr>
                      </a:solidFill>
                      <a:prstDash val="solid"/>
                      <a:round/>
                      <a:headEnd type="none" w="sm" len="sm"/>
                      <a:tailEnd type="none" w="sm" len="sm"/>
                    </a:lnL>
                    <a:lnR w="19050" cap="flat" cmpd="sng">
                      <a:solidFill>
                        <a:schemeClr val="lt1">
                          <a:alpha val="0"/>
                        </a:schemeClr>
                      </a:solidFill>
                      <a:prstDash val="solid"/>
                      <a:round/>
                      <a:headEnd type="none" w="sm" len="sm"/>
                      <a:tailEnd type="none" w="sm" len="sm"/>
                    </a:lnR>
                    <a:lnT w="19050" cap="flat" cmpd="sng">
                      <a:solidFill>
                        <a:schemeClr val="lt1">
                          <a:alpha val="0"/>
                        </a:schemeClr>
                      </a:solidFill>
                      <a:prstDash val="solid"/>
                      <a:round/>
                      <a:headEnd type="none" w="sm" len="sm"/>
                      <a:tailEnd type="none" w="sm" len="sm"/>
                    </a:lnT>
                    <a:lnB w="19050" cap="flat" cmpd="sng">
                      <a:solidFill>
                        <a:schemeClr val="lt1">
                          <a:alpha val="0"/>
                        </a:schemeClr>
                      </a:solidFill>
                      <a:prstDash val="solid"/>
                      <a:round/>
                      <a:headEnd type="none" w="sm" len="sm"/>
                      <a:tailEnd type="none" w="sm" len="sm"/>
                    </a:lnB>
                    <a:solidFill>
                      <a:srgbClr val="ADDA98">
                        <a:alpha val="30930"/>
                      </a:srgbClr>
                    </a:solidFill>
                  </a:tcPr>
                </a:tc>
                <a:extLst>
                  <a:ext uri="{0D108BD9-81ED-4DB2-BD59-A6C34878D82A}">
                    <a16:rowId xmlns:a16="http://schemas.microsoft.com/office/drawing/2014/main" val="10003"/>
                  </a:ext>
                </a:extLst>
              </a:tr>
            </a:tbl>
          </a:graphicData>
        </a:graphic>
      </p:graphicFrame>
      <p:sp>
        <p:nvSpPr>
          <p:cNvPr id="279" name="Google Shape;279;g1ede7e167af_0_0"/>
          <p:cNvSpPr/>
          <p:nvPr/>
        </p:nvSpPr>
        <p:spPr>
          <a:xfrm>
            <a:off x="8063251" y="4211642"/>
            <a:ext cx="3834600" cy="1594338"/>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14300" marR="0" lvl="0" algn="ctr" rtl="0">
              <a:lnSpc>
                <a:spcPct val="100000"/>
              </a:lnSpc>
              <a:spcBef>
                <a:spcPts val="0"/>
              </a:spcBef>
              <a:spcAft>
                <a:spcPts val="0"/>
              </a:spcAft>
              <a:buClr>
                <a:srgbClr val="941651"/>
              </a:buClr>
              <a:buSzPts val="1800"/>
            </a:pPr>
            <a:r>
              <a:rPr lang="de-DE" sz="1800" dirty="0">
                <a:solidFill>
                  <a:srgbClr val="941651"/>
                </a:solidFill>
              </a:rPr>
              <a:t>Welche Prinzipien ließen sich in Ihrem Betrieb möglicherweise verwirklichen? Diskutieren Sie Strategien und Möglichkeiten </a:t>
            </a:r>
            <a:endParaRPr sz="1800" dirty="0">
              <a:solidFill>
                <a:srgbClr val="941651"/>
              </a:solidFill>
            </a:endParaRPr>
          </a:p>
        </p:txBody>
      </p:sp>
    </p:spTree>
  </p:cSld>
  <p:clrMapOvr>
    <a:masterClrMapping/>
  </p:clrMapOvr>
</p:sld>
</file>

<file path=ppt/theme/theme1.xml><?xml version="1.0" encoding="utf-8"?>
<a:theme xmlns:a="http://schemas.openxmlformats.org/drawingml/2006/main"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3906</Words>
  <Application>Microsoft Macintosh PowerPoint</Application>
  <PresentationFormat>Breitbild</PresentationFormat>
  <Paragraphs>289</Paragraphs>
  <Slides>10</Slides>
  <Notes>10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10</vt:i4>
      </vt:variant>
    </vt:vector>
  </HeadingPairs>
  <TitlesOfParts>
    <vt:vector size="15" baseType="lpstr">
      <vt:lpstr>Arial</vt:lpstr>
      <vt:lpstr>Calibri</vt:lpstr>
      <vt:lpstr>Trebuchet MS</vt:lpstr>
      <vt:lpstr>Office</vt:lpstr>
      <vt:lpstr>Office</vt:lpstr>
      <vt:lpstr>Anlagenmechaniker/in für Sanitär-, Heizungs- und Klimatechnik</vt:lpstr>
      <vt:lpstr>Nachhaltigkeit und Klimawandel: Woher kommen die Emissionen im Alltag?</vt:lpstr>
      <vt:lpstr>Energie und Klimawandel: Was erzeugt wie viele Emissionen?</vt:lpstr>
      <vt:lpstr>Energie zur Wärmeerzeugung: Energiebedarf von Heizung und Warmwasser</vt:lpstr>
      <vt:lpstr>Erneuerbare Energien: Entwicklung erneuerbare Energien</vt:lpstr>
      <vt:lpstr>Erneuerbare Energien: Wärme aus erneuerbaren Energien</vt:lpstr>
      <vt:lpstr>Energieeffizienz und Energiesparen: Reduktion des Energieverbrauchs</vt:lpstr>
      <vt:lpstr>Klimaschutz im Gebäudesektor: Nachhaltig planen und bauen </vt:lpstr>
      <vt:lpstr>Nachhaltigkeit und Kreislaufwirtschaft: Von der linearen zu einer zirkulären Wirtschaft</vt:lpstr>
      <vt:lpstr>Nachhaltigkeit als gemeinsames Projekt: Ganzheitliche Unternehmensführung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Anlagenmechaniker/in für Sanitär-, Heizungs- und Klimatechnik</dc:title>
  <dc:creator>Microsoft Office User</dc:creator>
  <cp:lastModifiedBy>Franziska Elstorpff</cp:lastModifiedBy>
  <cp:revision>5</cp:revision>
  <cp:lastPrinted>2023-03-24T08:57:37Z</cp:lastPrinted>
  <dcterms:created xsi:type="dcterms:W3CDTF">2021-10-18T14:46:33Z</dcterms:created>
  <dcterms:modified xsi:type="dcterms:W3CDTF">2023-03-24T08:58:14Z</dcterms:modified>
</cp:coreProperties>
</file>